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0" r:id="rId3"/>
    <p:sldId id="271" r:id="rId4"/>
    <p:sldId id="258" r:id="rId5"/>
    <p:sldId id="259" r:id="rId6"/>
    <p:sldId id="260" r:id="rId7"/>
    <p:sldId id="272" r:id="rId8"/>
    <p:sldId id="262" r:id="rId9"/>
    <p:sldId id="268" r:id="rId10"/>
    <p:sldId id="269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hCaZsNhh5aBIbbE80GOTeAAgdA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93"/>
  </p:normalViewPr>
  <p:slideViewPr>
    <p:cSldViewPr snapToGrid="0">
      <p:cViewPr varScale="1">
        <p:scale>
          <a:sx n="83" d="100"/>
          <a:sy n="83" d="100"/>
        </p:scale>
        <p:origin x="10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85;p3:notes">
            <a:extLst>
              <a:ext uri="{FF2B5EF4-FFF2-40B4-BE49-F238E27FC236}">
                <a16:creationId xmlns:a16="http://schemas.microsoft.com/office/drawing/2014/main" id="{252FCF7F-46D4-A296-817F-76633F6C0D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5123" name="Google Shape;186;p3:notes">
            <a:extLst>
              <a:ext uri="{FF2B5EF4-FFF2-40B4-BE49-F238E27FC236}">
                <a16:creationId xmlns:a16="http://schemas.microsoft.com/office/drawing/2014/main" id="{0299410C-1823-0AB6-F525-396FC6C0DD1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259;p7:notes">
            <a:extLst>
              <a:ext uri="{FF2B5EF4-FFF2-40B4-BE49-F238E27FC236}">
                <a16:creationId xmlns:a16="http://schemas.microsoft.com/office/drawing/2014/main" id="{4185738B-8AB8-410D-00FF-FB3713BF4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1267" name="Google Shape;260;p7:notes">
            <a:extLst>
              <a:ext uri="{FF2B5EF4-FFF2-40B4-BE49-F238E27FC236}">
                <a16:creationId xmlns:a16="http://schemas.microsoft.com/office/drawing/2014/main" id="{A8F52FED-55BE-AFA4-8E14-02D626CACFC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1604ef3551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11604ef355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jp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11" Type="http://schemas.openxmlformats.org/officeDocument/2006/relationships/image" Target="../media/image4.png"/><Relationship Id="rId5" Type="http://schemas.openxmlformats.org/officeDocument/2006/relationships/image" Target="../media/image18.jpg"/><Relationship Id="rId10" Type="http://schemas.openxmlformats.org/officeDocument/2006/relationships/image" Target="../media/image3.png"/><Relationship Id="rId4" Type="http://schemas.openxmlformats.org/officeDocument/2006/relationships/image" Target="../media/image17.jpg"/><Relationship Id="rId9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025" y="4580510"/>
            <a:ext cx="41783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 txBox="1"/>
          <p:nvPr/>
        </p:nvSpPr>
        <p:spPr>
          <a:xfrm>
            <a:off x="5029575" y="1841775"/>
            <a:ext cx="4241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CAN hoy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2EDA8DD-888B-F07B-4417-C72768DEB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" t="442" r="264" b="-442"/>
          <a:stretch/>
        </p:blipFill>
        <p:spPr>
          <a:xfrm>
            <a:off x="0" y="197739"/>
            <a:ext cx="9144000" cy="439791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1BBD5F9-1CF6-74DE-1D6E-DADB0D29DE66}"/>
              </a:ext>
            </a:extLst>
          </p:cNvPr>
          <p:cNvSpPr/>
          <p:nvPr/>
        </p:nvSpPr>
        <p:spPr>
          <a:xfrm>
            <a:off x="-2" y="1749517"/>
            <a:ext cx="9144000" cy="1575093"/>
          </a:xfrm>
          <a:prstGeom prst="rect">
            <a:avLst/>
          </a:prstGeom>
          <a:solidFill>
            <a:srgbClr val="004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1C011B-F96E-0872-D55D-24842B3C8999}"/>
              </a:ext>
            </a:extLst>
          </p:cNvPr>
          <p:cNvSpPr txBox="1"/>
          <p:nvPr/>
        </p:nvSpPr>
        <p:spPr>
          <a:xfrm>
            <a:off x="706250" y="2213897"/>
            <a:ext cx="74321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  <a:effectLst/>
                <a:latin typeface="+mj-lt"/>
                <a:cs typeface="Arial Hebrew" pitchFamily="2" charset="-79"/>
              </a:rPr>
              <a:t>COMUNIDAD ANDINA: 53 AÑOS DE INTEGRACIÓN</a:t>
            </a:r>
            <a:endParaRPr lang="es-PE" sz="3600" dirty="0">
              <a:solidFill>
                <a:schemeClr val="bg1"/>
              </a:solidFill>
              <a:effectLst/>
              <a:latin typeface="+mj-lt"/>
              <a:cs typeface="Arial Hebrew" pitchFamily="2" charset="-79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2F5BAA3-B64C-0EAC-F705-D23E5B5C6555}"/>
              </a:ext>
            </a:extLst>
          </p:cNvPr>
          <p:cNvGrpSpPr/>
          <p:nvPr/>
        </p:nvGrpSpPr>
        <p:grpSpPr>
          <a:xfrm>
            <a:off x="0" y="4673489"/>
            <a:ext cx="9143998" cy="338555"/>
            <a:chOff x="0" y="4673489"/>
            <a:chExt cx="8772412" cy="33855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6E167BA8-744D-76C3-7A7E-3A958E15B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582983B-3690-E26B-F721-2A542DB26C7F}"/>
                </a:ext>
              </a:extLst>
            </p:cNvPr>
            <p:cNvSpPr txBox="1"/>
            <p:nvPr/>
          </p:nvSpPr>
          <p:spPr>
            <a:xfrm>
              <a:off x="5516986" y="4673489"/>
              <a:ext cx="325542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PE" sz="1600" dirty="0">
                  <a:solidFill>
                    <a:srgbClr val="00A045"/>
                  </a:solidFill>
                </a:rPr>
                <a:t>Bolivia</a:t>
              </a:r>
              <a:r>
                <a:rPr lang="es-PE" sz="1600" dirty="0">
                  <a:solidFill>
                    <a:srgbClr val="004385"/>
                  </a:solidFill>
                </a:rPr>
                <a:t>  Colombia  </a:t>
              </a:r>
              <a:r>
                <a:rPr lang="es-PE" sz="1600" dirty="0">
                  <a:solidFill>
                    <a:srgbClr val="F26A1E"/>
                  </a:solidFill>
                </a:rPr>
                <a:t>Ecuador</a:t>
              </a:r>
              <a:r>
                <a:rPr lang="es-PE" sz="16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s-PE" sz="1600" dirty="0">
                  <a:solidFill>
                    <a:srgbClr val="EA0100"/>
                  </a:solidFill>
                </a:rPr>
                <a:t>Perú</a:t>
              </a:r>
            </a:p>
          </p:txBody>
        </p:sp>
        <p:pic>
          <p:nvPicPr>
            <p:cNvPr id="17" name="Google Shape;236;p5">
              <a:extLst>
                <a:ext uri="{FF2B5EF4-FFF2-40B4-BE49-F238E27FC236}">
                  <a16:creationId xmlns:a16="http://schemas.microsoft.com/office/drawing/2014/main" id="{391BFAAA-CAD2-8ACA-972A-70434D2586A2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238;p5">
              <a:extLst>
                <a:ext uri="{FF2B5EF4-FFF2-40B4-BE49-F238E27FC236}">
                  <a16:creationId xmlns:a16="http://schemas.microsoft.com/office/drawing/2014/main" id="{3B17914A-F73C-4B49-1ABD-C5F33F169ACC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5" name="Google Shape;275;p19"/>
          <p:cNvCxnSpPr/>
          <p:nvPr/>
        </p:nvCxnSpPr>
        <p:spPr>
          <a:xfrm>
            <a:off x="3387787" y="4264225"/>
            <a:ext cx="0" cy="682054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2352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19"/>
          <p:cNvCxnSpPr/>
          <p:nvPr/>
        </p:nvCxnSpPr>
        <p:spPr>
          <a:xfrm>
            <a:off x="6437875" y="4226647"/>
            <a:ext cx="0" cy="682054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2352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219533CC-426D-FC05-353F-4D987C9FEC55}"/>
              </a:ext>
            </a:extLst>
          </p:cNvPr>
          <p:cNvGrpSpPr/>
          <p:nvPr/>
        </p:nvGrpSpPr>
        <p:grpSpPr>
          <a:xfrm>
            <a:off x="-1" y="127000"/>
            <a:ext cx="9144002" cy="4889494"/>
            <a:chOff x="-1" y="127000"/>
            <a:chExt cx="9144002" cy="4889494"/>
          </a:xfrm>
        </p:grpSpPr>
        <p:cxnSp>
          <p:nvCxnSpPr>
            <p:cNvPr id="3" name="Conector recto 2">
              <a:extLst>
                <a:ext uri="{FF2B5EF4-FFF2-40B4-BE49-F238E27FC236}">
                  <a16:creationId xmlns:a16="http://schemas.microsoft.com/office/drawing/2014/main" id="{50999914-0BFD-C8A6-5680-AD69B0D048C9}"/>
                </a:ext>
              </a:extLst>
            </p:cNvPr>
            <p:cNvCxnSpPr>
              <a:cxnSpLocks/>
            </p:cNvCxnSpPr>
            <p:nvPr/>
          </p:nvCxnSpPr>
          <p:spPr>
            <a:xfrm>
              <a:off x="3387787" y="4264225"/>
              <a:ext cx="0" cy="682054"/>
            </a:xfrm>
            <a:prstGeom prst="line">
              <a:avLst/>
            </a:prstGeom>
            <a:ln w="1905">
              <a:solidFill>
                <a:schemeClr val="bg1">
                  <a:alpha val="2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8DA115DB-9CE2-9CA8-34ED-177DBB11440F}"/>
                </a:ext>
              </a:extLst>
            </p:cNvPr>
            <p:cNvCxnSpPr>
              <a:cxnSpLocks/>
            </p:cNvCxnSpPr>
            <p:nvPr/>
          </p:nvCxnSpPr>
          <p:spPr>
            <a:xfrm>
              <a:off x="6437875" y="4226647"/>
              <a:ext cx="0" cy="682054"/>
            </a:xfrm>
            <a:prstGeom prst="line">
              <a:avLst/>
            </a:prstGeom>
            <a:ln w="1905">
              <a:solidFill>
                <a:schemeClr val="bg1">
                  <a:alpha val="2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DCA93A8-E9F6-6636-C93F-430301202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1" t="442" r="264" b="-442"/>
            <a:stretch/>
          </p:blipFill>
          <p:spPr>
            <a:xfrm>
              <a:off x="1" y="127000"/>
              <a:ext cx="9144000" cy="4001793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44D92524-A221-20E5-EC95-FF5FF3137975}"/>
                </a:ext>
              </a:extLst>
            </p:cNvPr>
            <p:cNvSpPr/>
            <p:nvPr/>
          </p:nvSpPr>
          <p:spPr>
            <a:xfrm>
              <a:off x="0" y="1524798"/>
              <a:ext cx="9144000" cy="1565275"/>
            </a:xfrm>
            <a:prstGeom prst="rect">
              <a:avLst/>
            </a:prstGeom>
            <a:solidFill>
              <a:srgbClr val="0043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21A233E-1EAB-0C67-5941-388C1F2871F1}"/>
                </a:ext>
              </a:extLst>
            </p:cNvPr>
            <p:cNvSpPr txBox="1"/>
            <p:nvPr/>
          </p:nvSpPr>
          <p:spPr>
            <a:xfrm>
              <a:off x="3005577" y="1984269"/>
              <a:ext cx="284232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PE" sz="3600" b="1" dirty="0">
                  <a:solidFill>
                    <a:srgbClr val="0043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¡GRACIAS!</a:t>
              </a: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365EA45D-36E9-4A35-D65A-7C4CA23D81AB}"/>
                </a:ext>
              </a:extLst>
            </p:cNvPr>
            <p:cNvGrpSpPr/>
            <p:nvPr/>
          </p:nvGrpSpPr>
          <p:grpSpPr>
            <a:xfrm>
              <a:off x="-1" y="4107857"/>
              <a:ext cx="9144000" cy="908637"/>
              <a:chOff x="1" y="5397502"/>
              <a:chExt cx="12173654" cy="1254390"/>
            </a:xfrm>
          </p:grpSpPr>
          <p:sp>
            <p:nvSpPr>
              <p:cNvPr id="10" name="Google Shape;407;p19">
                <a:extLst>
                  <a:ext uri="{FF2B5EF4-FFF2-40B4-BE49-F238E27FC236}">
                    <a16:creationId xmlns:a16="http://schemas.microsoft.com/office/drawing/2014/main" id="{3DB0D8F0-2976-70BC-666F-00CE8368B1F2}"/>
                  </a:ext>
                </a:extLst>
              </p:cNvPr>
              <p:cNvSpPr/>
              <p:nvPr/>
            </p:nvSpPr>
            <p:spPr>
              <a:xfrm>
                <a:off x="1" y="5397502"/>
                <a:ext cx="12173654" cy="1254390"/>
              </a:xfrm>
              <a:prstGeom prst="rect">
                <a:avLst/>
              </a:prstGeom>
              <a:solidFill>
                <a:srgbClr val="00438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MX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409;p19">
                <a:extLst>
                  <a:ext uri="{FF2B5EF4-FFF2-40B4-BE49-F238E27FC236}">
                    <a16:creationId xmlns:a16="http://schemas.microsoft.com/office/drawing/2014/main" id="{063B0BD2-AE8D-DC2F-ABFC-A9AC65E34065}"/>
                  </a:ext>
                </a:extLst>
              </p:cNvPr>
              <p:cNvSpPr txBox="1"/>
              <p:nvPr/>
            </p:nvSpPr>
            <p:spPr>
              <a:xfrm>
                <a:off x="1136832" y="5834165"/>
                <a:ext cx="4125179" cy="396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www.comunidadandina.org</a:t>
                </a:r>
                <a:endParaRPr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" name="Google Shape;413;p19">
                <a:extLst>
                  <a:ext uri="{FF2B5EF4-FFF2-40B4-BE49-F238E27FC236}">
                    <a16:creationId xmlns:a16="http://schemas.microsoft.com/office/drawing/2014/main" id="{7AC551D9-7C18-A746-9E88-758C9F7ECC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3605" y="5544571"/>
                <a:ext cx="0" cy="95851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23921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9382DBB7-8D21-DB1F-117E-797C1B0E7E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48" t="20603" r="12809" b="21212"/>
              <a:stretch/>
            </p:blipFill>
            <p:spPr>
              <a:xfrm>
                <a:off x="7573285" y="5673494"/>
                <a:ext cx="2610490" cy="76482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8BA4178-A0A0-054A-A201-D4D1C6D67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166" y="253644"/>
            <a:ext cx="4427221" cy="355438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7DC8E94-6DB9-4245-BE3A-8B20F5797D77}"/>
              </a:ext>
            </a:extLst>
          </p:cNvPr>
          <p:cNvSpPr/>
          <p:nvPr/>
        </p:nvSpPr>
        <p:spPr>
          <a:xfrm>
            <a:off x="232166" y="3879865"/>
            <a:ext cx="4427220" cy="748038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8DC574D-8433-F341-AD2D-54729BD0F26D}"/>
              </a:ext>
            </a:extLst>
          </p:cNvPr>
          <p:cNvSpPr txBox="1"/>
          <p:nvPr/>
        </p:nvSpPr>
        <p:spPr>
          <a:xfrm>
            <a:off x="293127" y="3899682"/>
            <a:ext cx="430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PE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de mayo de 1969 </a:t>
            </a:r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firmó el Acuerdo de Cartagena, Tratado Constitutivo del Pacto Andino, </a:t>
            </a:r>
          </a:p>
          <a:p>
            <a:pPr algn="ctr"/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 </a:t>
            </a:r>
            <a:r>
              <a:rPr lang="es-PE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 Andina (CAN)</a:t>
            </a:r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PE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2 Marcador de contenido">
            <a:extLst>
              <a:ext uri="{FF2B5EF4-FFF2-40B4-BE49-F238E27FC236}">
                <a16:creationId xmlns:a16="http://schemas.microsoft.com/office/drawing/2014/main" id="{10483FB7-6015-2441-A63F-8BDA91D16F9D}"/>
              </a:ext>
            </a:extLst>
          </p:cNvPr>
          <p:cNvSpPr txBox="1">
            <a:spLocks/>
          </p:cNvSpPr>
          <p:nvPr/>
        </p:nvSpPr>
        <p:spPr>
          <a:xfrm>
            <a:off x="4857644" y="1082510"/>
            <a:ext cx="3963357" cy="3485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es-ES_tradnl" sz="1200" b="1" dirty="0">
              <a:solidFill>
                <a:srgbClr val="003CA6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PE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PROMOVER</a:t>
            </a:r>
            <a:r>
              <a:rPr lang="es-PE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el desarrollo y la mejora de la calidad de vida de los ciudadanos andinos. 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es-PE" sz="1200" dirty="0">
              <a:solidFill>
                <a:srgbClr val="003CA6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PE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IMPULSAR</a:t>
            </a:r>
            <a:r>
              <a:rPr lang="es-PE" sz="14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el crecimiento y la generación de empleo productivo.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es-PE" sz="1200" dirty="0">
              <a:solidFill>
                <a:srgbClr val="003CA6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MX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MX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CONTRIBUIR</a:t>
            </a:r>
            <a:r>
              <a:rPr lang="es-MX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MX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 mejoramiento de la posición de los países de la CAN en el contexto económico internacional. </a:t>
            </a:r>
          </a:p>
          <a:p>
            <a:pPr algn="just">
              <a:defRPr/>
            </a:pPr>
            <a:endParaRPr lang="es-PE" sz="1200" dirty="0">
              <a:solidFill>
                <a:srgbClr val="003CA6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PE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FACILITAR</a:t>
            </a:r>
            <a:r>
              <a:rPr lang="es-PE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la participación de los cuatro países en el proceso de integración regional, con miras a la formación gradual de un “mercado común latinoamericano”.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es-PE" sz="1200" dirty="0">
              <a:solidFill>
                <a:srgbClr val="1E3E85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704D00-A776-734F-8D6D-621CF34B2E12}"/>
              </a:ext>
            </a:extLst>
          </p:cNvPr>
          <p:cNvSpPr txBox="1"/>
          <p:nvPr/>
        </p:nvSpPr>
        <p:spPr>
          <a:xfrm>
            <a:off x="4857644" y="535141"/>
            <a:ext cx="366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>
                <a:solidFill>
                  <a:srgbClr val="003CA6"/>
                </a:solidFill>
                <a:latin typeface="Arial" charset="0"/>
                <a:ea typeface="Arial" charset="0"/>
                <a:cs typeface="Arial" charset="0"/>
              </a:rPr>
              <a:t>LA COMUNIDAD ANDINA: 53 AÑOS DE INTEGRACIÓN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E0F568-76E9-0667-E0D7-E707D08D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A5DA7FB2-167D-89D3-B62E-33806F6674E5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8A2E188-3D99-A837-6414-6169473A1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13" name="Google Shape;236;p5">
              <a:extLst>
                <a:ext uri="{FF2B5EF4-FFF2-40B4-BE49-F238E27FC236}">
                  <a16:creationId xmlns:a16="http://schemas.microsoft.com/office/drawing/2014/main" id="{0E8E8BE3-41BE-3826-0892-B9FF3338AF1C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8;p5">
              <a:extLst>
                <a:ext uri="{FF2B5EF4-FFF2-40B4-BE49-F238E27FC236}">
                  <a16:creationId xmlns:a16="http://schemas.microsoft.com/office/drawing/2014/main" id="{4427DD1B-334A-A2EB-4CBF-283AEBEDA73F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807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188;p3">
            <a:extLst>
              <a:ext uri="{FF2B5EF4-FFF2-40B4-BE49-F238E27FC236}">
                <a16:creationId xmlns:a16="http://schemas.microsoft.com/office/drawing/2014/main" id="{0F676F9E-9BDC-F372-0EE2-2C5307A4D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19" y="1320103"/>
            <a:ext cx="7953375" cy="2290724"/>
          </a:xfrm>
          <a:prstGeom prst="rect">
            <a:avLst/>
          </a:prstGeom>
          <a:solidFill>
            <a:srgbClr val="003C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PE" altLang="es-PE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099" name="Google Shape;189;p3">
            <a:extLst>
              <a:ext uri="{FF2B5EF4-FFF2-40B4-BE49-F238E27FC236}">
                <a16:creationId xmlns:a16="http://schemas.microsoft.com/office/drawing/2014/main" id="{30540899-801A-2F11-0C7C-7AB5A21D7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93" y="1320103"/>
            <a:ext cx="2122488" cy="2290724"/>
          </a:xfrm>
          <a:prstGeom prst="ellipse">
            <a:avLst/>
          </a:prstGeom>
          <a:solidFill>
            <a:srgbClr val="003C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PE" altLang="es-PE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100" name="Google Shape;191;p3">
            <a:extLst>
              <a:ext uri="{FF2B5EF4-FFF2-40B4-BE49-F238E27FC236}">
                <a16:creationId xmlns:a16="http://schemas.microsoft.com/office/drawing/2014/main" id="{F3030BAF-CA0D-3C0E-D3AD-F8A27EDC9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18" y="825630"/>
            <a:ext cx="8137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000" b="1" dirty="0">
                <a:solidFill>
                  <a:srgbClr val="003C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 COMUNIDAD ANDINA </a:t>
            </a:r>
            <a:r>
              <a:rPr lang="en-US" altLang="es-P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 CIFRAS  </a:t>
            </a:r>
            <a:endParaRPr lang="es-PE" altLang="es-PE" dirty="0"/>
          </a:p>
        </p:txBody>
      </p:sp>
      <p:sp>
        <p:nvSpPr>
          <p:cNvPr id="4101" name="Google Shape;193;p3">
            <a:extLst>
              <a:ext uri="{FF2B5EF4-FFF2-40B4-BE49-F238E27FC236}">
                <a16:creationId xmlns:a16="http://schemas.microsoft.com/office/drawing/2014/main" id="{F94C2E26-FCCA-339C-22BD-384F9F608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18" y="3748978"/>
            <a:ext cx="79517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Somos</a:t>
            </a:r>
            <a:r>
              <a:rPr lang="en-US" altLang="es-PE" sz="1600" b="1" i="1" dirty="0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 115 </a:t>
            </a:r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millones</a:t>
            </a:r>
            <a:r>
              <a:rPr lang="en-US" altLang="es-PE" sz="1600" b="1" i="1" dirty="0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 de </a:t>
            </a:r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ciudadanos</a:t>
            </a:r>
            <a:r>
              <a:rPr lang="en-US" altLang="es-PE" sz="1600" b="1" i="1" dirty="0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 </a:t>
            </a:r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andinos</a:t>
            </a:r>
            <a:endParaRPr lang="es-PE" altLang="es-PE" dirty="0" err="1">
              <a:latin typeface="Arial"/>
            </a:endParaRPr>
          </a:p>
          <a:p>
            <a:pPr algn="ctr" eaLnBrk="1" hangingPunct="1"/>
            <a:r>
              <a:rPr lang="en-US" altLang="es-PE" sz="1200" i="1" dirty="0">
                <a:solidFill>
                  <a:srgbClr val="003CA6"/>
                </a:solidFill>
                <a:latin typeface="Arial"/>
                <a:sym typeface="Arial" panose="020B0604020202020204" pitchFamily="34" charset="0"/>
              </a:rPr>
              <a:t>Bolivia: 10.4%; Colombia: 44.9%; Ecuador: 15.6% y Perú: 29%</a:t>
            </a:r>
            <a:endParaRPr lang="es-PE" altLang="es-PE" dirty="0">
              <a:latin typeface="Arial"/>
            </a:endParaRPr>
          </a:p>
        </p:txBody>
      </p:sp>
      <p:sp>
        <p:nvSpPr>
          <p:cNvPr id="4102" name="Google Shape;194;p3">
            <a:extLst>
              <a:ext uri="{FF2B5EF4-FFF2-40B4-BE49-F238E27FC236}">
                <a16:creationId xmlns:a16="http://schemas.microsoft.com/office/drawing/2014/main" id="{7C25D520-F41C-186A-6395-563D9288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68" y="1596328"/>
            <a:ext cx="13525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Países Miembros:</a:t>
            </a:r>
            <a:endParaRPr lang="es-PE" altLang="es-PE"/>
          </a:p>
          <a:p>
            <a:pPr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Bolivia, Colombia, </a:t>
            </a:r>
            <a:endParaRPr lang="es-PE" altLang="es-PE"/>
          </a:p>
          <a:p>
            <a:pPr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Ecuador y Perú</a:t>
            </a:r>
            <a:endParaRPr lang="es-PE" altLang="es-PE"/>
          </a:p>
        </p:txBody>
      </p:sp>
      <p:sp>
        <p:nvSpPr>
          <p:cNvPr id="4103" name="Google Shape;195;p3">
            <a:extLst>
              <a:ext uri="{FF2B5EF4-FFF2-40B4-BE49-F238E27FC236}">
                <a16:creationId xmlns:a16="http://schemas.microsoft.com/office/drawing/2014/main" id="{5EBB9EE6-4177-84B4-AFB4-F28987BA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6670" y="1534416"/>
            <a:ext cx="10541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lang="es-PE" altLang="es-PE"/>
          </a:p>
        </p:txBody>
      </p:sp>
      <p:sp>
        <p:nvSpPr>
          <p:cNvPr id="4104" name="Google Shape;196;p3">
            <a:extLst>
              <a:ext uri="{FF2B5EF4-FFF2-40B4-BE49-F238E27FC236}">
                <a16:creationId xmlns:a16="http://schemas.microsoft.com/office/drawing/2014/main" id="{1E05FE87-F05B-4E3A-68D8-EE5CD0882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806" y="2523428"/>
            <a:ext cx="1096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Millones de km</a:t>
            </a:r>
            <a:r>
              <a:rPr lang="en-US" altLang="es-PE" sz="10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es-PE" altLang="es-PE"/>
          </a:p>
          <a:p>
            <a:pPr algn="ctr"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territorio</a:t>
            </a:r>
            <a:endParaRPr lang="es-PE" altLang="es-PE"/>
          </a:p>
        </p:txBody>
      </p:sp>
      <p:sp>
        <p:nvSpPr>
          <p:cNvPr id="4105" name="Google Shape;197;p3">
            <a:extLst>
              <a:ext uri="{FF2B5EF4-FFF2-40B4-BE49-F238E27FC236}">
                <a16:creationId xmlns:a16="http://schemas.microsoft.com/office/drawing/2014/main" id="{DA2AE82D-BFEA-A7AE-A67D-2AE8F336A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493" y="1859853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lang="es-PE" altLang="es-PE"/>
          </a:p>
        </p:txBody>
      </p:sp>
      <p:sp>
        <p:nvSpPr>
          <p:cNvPr id="4106" name="Google Shape;200;p3">
            <a:extLst>
              <a:ext uri="{FF2B5EF4-FFF2-40B4-BE49-F238E27FC236}">
                <a16:creationId xmlns:a16="http://schemas.microsoft.com/office/drawing/2014/main" id="{53C604F0-5324-F22F-E77B-90E2C6C01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131" y="1890016"/>
            <a:ext cx="1096962" cy="4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12,5%</a:t>
            </a:r>
            <a:endParaRPr lang="es-PE" altLang="es-PE" sz="2400" b="1" baseline="30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7" name="Google Shape;201;p3">
            <a:extLst>
              <a:ext uri="{FF2B5EF4-FFF2-40B4-BE49-F238E27FC236}">
                <a16:creationId xmlns:a16="http://schemas.microsoft.com/office/drawing/2014/main" id="{AC155A60-138D-7359-EC40-1DADCA3D5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68" y="2472628"/>
            <a:ext cx="1384300" cy="8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fue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el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crecimiento</a:t>
            </a:r>
            <a:endParaRPr lang="es-PE" altLang="es-PE" dirty="0"/>
          </a:p>
          <a:p>
            <a:pPr algn="ctr" eaLnBrk="1" hangingPunct="1"/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del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Producto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Interno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Bruto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de la CAN el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año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2021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respecto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del 2020 (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Preliminar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es-PE" altLang="es-PE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108" name="Google Shape;202;p3">
            <a:extLst>
              <a:ext uri="{FF2B5EF4-FFF2-40B4-BE49-F238E27FC236}">
                <a16:creationId xmlns:a16="http://schemas.microsoft.com/office/drawing/2014/main" id="{AABC6A6D-6F6D-0A9E-7AEB-D9F58DB228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55781" y="1705866"/>
            <a:ext cx="0" cy="1500187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9" name="Google Shape;204;p3">
            <a:extLst>
              <a:ext uri="{FF2B5EF4-FFF2-40B4-BE49-F238E27FC236}">
                <a16:creationId xmlns:a16="http://schemas.microsoft.com/office/drawing/2014/main" id="{D8D72896-5A0B-4555-9C29-E54771C557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38531" y="1663003"/>
            <a:ext cx="0" cy="1500188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0" name="Google Shape;205;p3">
            <a:extLst>
              <a:ext uri="{FF2B5EF4-FFF2-40B4-BE49-F238E27FC236}">
                <a16:creationId xmlns:a16="http://schemas.microsoft.com/office/drawing/2014/main" id="{DDA998FB-482F-1A37-3242-A51CD70BE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91156" y="1710628"/>
            <a:ext cx="0" cy="1500188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1" name="Google Shape;206;p3">
            <a:extLst>
              <a:ext uri="{FF2B5EF4-FFF2-40B4-BE49-F238E27FC236}">
                <a16:creationId xmlns:a16="http://schemas.microsoft.com/office/drawing/2014/main" id="{26C70137-3B3D-DD21-F1DD-BABA6402B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18" y="1890016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8 667</a:t>
            </a:r>
            <a:endParaRPr lang="es-PE" altLang="es-PE" sz="2800" b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2" name="Google Shape;207;p3">
            <a:extLst>
              <a:ext uri="{FF2B5EF4-FFF2-40B4-BE49-F238E27FC236}">
                <a16:creationId xmlns:a16="http://schemas.microsoft.com/office/drawing/2014/main" id="{69B894E5-9498-E124-DC1D-50D07EF21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31" y="2451991"/>
            <a:ext cx="13843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PE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millones de dólares de exportaciones intracomunitarias en el 2021, 32,2% más que en el 2020 </a:t>
            </a:r>
          </a:p>
        </p:txBody>
      </p:sp>
      <p:cxnSp>
        <p:nvCxnSpPr>
          <p:cNvPr id="4113" name="Google Shape;208;p3">
            <a:extLst>
              <a:ext uri="{FF2B5EF4-FFF2-40B4-BE49-F238E27FC236}">
                <a16:creationId xmlns:a16="http://schemas.microsoft.com/office/drawing/2014/main" id="{4D8BD7A3-F215-4319-B600-919021232D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92956" y="1701103"/>
            <a:ext cx="0" cy="1500188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4" name="Google Shape;209;p3">
            <a:extLst>
              <a:ext uri="{FF2B5EF4-FFF2-40B4-BE49-F238E27FC236}">
                <a16:creationId xmlns:a16="http://schemas.microsoft.com/office/drawing/2014/main" id="{C742B7A1-9CB3-5381-8865-7D7EFEB2A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93" y="1921766"/>
            <a:ext cx="147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136 448</a:t>
            </a:r>
            <a:endParaRPr lang="es-PE" altLang="es-PE" sz="2800" b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5" name="Google Shape;210;p3">
            <a:extLst>
              <a:ext uri="{FF2B5EF4-FFF2-40B4-BE49-F238E27FC236}">
                <a16:creationId xmlns:a16="http://schemas.microsoft.com/office/drawing/2014/main" id="{756E5FF9-B72E-7F8A-BD1C-C053FD81C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006" y="2455166"/>
            <a:ext cx="1279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millones de dólares de exportaciones al mundo en el 2021, 42,1% más que en el 2020</a:t>
            </a:r>
            <a:endParaRPr lang="es-PE" altLang="es-PE"/>
          </a:p>
          <a:p>
            <a:pPr algn="ctr" eaLnBrk="1" hangingPunct="1"/>
            <a:endParaRPr lang="es-PE" altLang="es-PE" sz="1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6" name="Google Shape;211;p3">
            <a:extLst>
              <a:ext uri="{FF2B5EF4-FFF2-40B4-BE49-F238E27FC236}">
                <a16:creationId xmlns:a16="http://schemas.microsoft.com/office/drawing/2014/main" id="{8A77188C-721E-C492-DAF9-79CEAA545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93" y="2282128"/>
            <a:ext cx="1270000" cy="149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Países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Asociados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Argentina,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Brasil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Chile, Paraguay y Uruguay.</a:t>
            </a:r>
            <a:endParaRPr lang="es-PE" altLang="es-PE" dirty="0"/>
          </a:p>
          <a:p>
            <a:pPr eaLnBrk="1" hangingPunct="1"/>
            <a:endParaRPr lang="es-PE" altLang="es-PE" sz="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Países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Observadores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España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Marruecos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y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Turkiye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s-PE" altLang="es-PE" dirty="0"/>
          </a:p>
          <a:p>
            <a:pPr eaLnBrk="1" hangingPunct="1"/>
            <a:endParaRPr lang="es-PE" altLang="es-PE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7" name="Google Shape;212;p3">
            <a:extLst>
              <a:ext uri="{FF2B5EF4-FFF2-40B4-BE49-F238E27FC236}">
                <a16:creationId xmlns:a16="http://schemas.microsoft.com/office/drawing/2014/main" id="{C0426FBF-AA48-31C1-6FAC-96299E6EC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9370" y="2210691"/>
            <a:ext cx="10541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endParaRPr lang="es-PE" altLang="es-PE"/>
          </a:p>
        </p:txBody>
      </p:sp>
      <p:sp>
        <p:nvSpPr>
          <p:cNvPr id="4118" name="Google Shape;213;p3">
            <a:extLst>
              <a:ext uri="{FF2B5EF4-FFF2-40B4-BE49-F238E27FC236}">
                <a16:creationId xmlns:a16="http://schemas.microsoft.com/office/drawing/2014/main" id="{476094CE-945F-16FD-4321-CD7E86E21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8420" y="2880616"/>
            <a:ext cx="1054101" cy="52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lang="es-PE" alt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A02163-BE5A-B2EC-325A-421945149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4A41E8B2-AFF0-CEE3-5CEA-E7FECD0D418D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017EAEC-5BF6-4681-3528-D7D68716F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6" name="Google Shape;236;p5">
              <a:extLst>
                <a:ext uri="{FF2B5EF4-FFF2-40B4-BE49-F238E27FC236}">
                  <a16:creationId xmlns:a16="http://schemas.microsoft.com/office/drawing/2014/main" id="{AC14ABA3-2948-43DD-A440-50C6A5ED6152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38;p5">
              <a:extLst>
                <a:ext uri="{FF2B5EF4-FFF2-40B4-BE49-F238E27FC236}">
                  <a16:creationId xmlns:a16="http://schemas.microsoft.com/office/drawing/2014/main" id="{C4721704-11D6-17DC-FBB3-4F8D1FBAD32B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323909" y="2532045"/>
            <a:ext cx="3750317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Andina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está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conformada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países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órganos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intergubernamentales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organismos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comunitarios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instancias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participación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sociedad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civil que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conforman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Sistema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Andino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300" b="0" i="1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r>
              <a:rPr lang="en-US" sz="1300" b="0" i="1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(SAI).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-606531" y="1251813"/>
            <a:ext cx="5496775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SISTEMA ANDINO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endParaRPr sz="2000" b="1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655" y="89866"/>
            <a:ext cx="4984579" cy="483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6C8406-6338-7F5F-CC4F-B701D3FCC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5017D86-8995-87C7-4F0D-3F50B3AF4A7D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7B39A1B-EF7A-7857-206C-BB152922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8" name="Google Shape;236;p5">
              <a:extLst>
                <a:ext uri="{FF2B5EF4-FFF2-40B4-BE49-F238E27FC236}">
                  <a16:creationId xmlns:a16="http://schemas.microsoft.com/office/drawing/2014/main" id="{796F1206-7EC0-065F-DDB7-78460C432359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38;p5">
              <a:extLst>
                <a:ext uri="{FF2B5EF4-FFF2-40B4-BE49-F238E27FC236}">
                  <a16:creationId xmlns:a16="http://schemas.microsoft.com/office/drawing/2014/main" id="{034A50EC-998C-451C-D985-7860EEE09EE2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 t="22001" b="22001"/>
          <a:stretch/>
        </p:blipFill>
        <p:spPr>
          <a:xfrm>
            <a:off x="252657" y="688287"/>
            <a:ext cx="8669164" cy="3235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/>
          <p:nvPr/>
        </p:nvSpPr>
        <p:spPr>
          <a:xfrm>
            <a:off x="222179" y="4010083"/>
            <a:ext cx="8730120" cy="603393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222180" y="186180"/>
            <a:ext cx="86996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SECRETARÍA GENERAL DE LA </a:t>
            </a:r>
            <a:r>
              <a:rPr lang="en-US" sz="2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252657" y="4096337"/>
            <a:ext cx="86691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Secretaría es el órgano ejecutivo de la CAN, cuya función es la de administrar el proceso de integración, velar por el cumplimiento de los compromisos comunitarios y presentar iniciativas y propuestas de Decisión. Su sede está ubicada en la ciudad de Lima.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6D91AE7-ACB1-DF7C-9C64-263A440B9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045F2EF-AE63-DFFB-7662-A1A9B6F55253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EF7D970-679F-7855-1E68-CF64BC4B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6" name="Google Shape;236;p5">
              <a:extLst>
                <a:ext uri="{FF2B5EF4-FFF2-40B4-BE49-F238E27FC236}">
                  <a16:creationId xmlns:a16="http://schemas.microsoft.com/office/drawing/2014/main" id="{FDF2C30A-72F8-272E-30F4-20E4FF96C27A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38;p5">
              <a:extLst>
                <a:ext uri="{FF2B5EF4-FFF2-40B4-BE49-F238E27FC236}">
                  <a16:creationId xmlns:a16="http://schemas.microsoft.com/office/drawing/2014/main" id="{C16A1D89-49E6-CACD-C869-DC7C29E496D4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6"/>
          <p:cNvPicPr preferRelativeResize="0"/>
          <p:nvPr/>
        </p:nvPicPr>
        <p:blipFill rotWithShape="1">
          <a:blip r:embed="rId3">
            <a:alphaModFix/>
          </a:blip>
          <a:srcRect t="8615" b="8623"/>
          <a:stretch/>
        </p:blipFill>
        <p:spPr>
          <a:xfrm>
            <a:off x="3080238" y="852315"/>
            <a:ext cx="2857303" cy="151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4">
            <a:alphaModFix/>
          </a:blip>
          <a:srcRect t="8753" b="8745"/>
          <a:stretch/>
        </p:blipFill>
        <p:spPr>
          <a:xfrm>
            <a:off x="202125" y="852315"/>
            <a:ext cx="2764017" cy="151981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 txBox="1"/>
          <p:nvPr/>
        </p:nvSpPr>
        <p:spPr>
          <a:xfrm>
            <a:off x="202126" y="394636"/>
            <a:ext cx="87397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US" sz="20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qué</a:t>
            </a: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ámbitos</a:t>
            </a: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acción</a:t>
            </a: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trabaja</a:t>
            </a: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0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Secretaría</a:t>
            </a:r>
            <a:r>
              <a:rPr lang="en-US" sz="20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General de la CAN</a:t>
            </a: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/>
          <p:nvPr/>
        </p:nvSpPr>
        <p:spPr>
          <a:xfrm>
            <a:off x="381737" y="2558902"/>
            <a:ext cx="240390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Acceso a Mercados</a:t>
            </a: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Gravámenes y Restricciones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Origen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Facilitación del Comercio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Competencia y Defensa Comercial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Sanidad Agropecuaria</a:t>
            </a: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Sanidad Animal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Sanidad Vegetal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Inocuidad Alimentaria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Calidad y obstáculos técnicos al comercio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3456306" y="2591197"/>
            <a:ext cx="2481235" cy="189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r>
              <a:rPr lang="en-US" sz="9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física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Transporte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pasajeros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mercancías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Interconexión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eléctrica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Telecomunicaciones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Transformación</a:t>
            </a:r>
            <a:r>
              <a:rPr lang="en-US" sz="9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productiva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Promoción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Comercial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Mipymes</a:t>
            </a:r>
            <a:endParaRPr sz="9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Complementariedad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Productiva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competitividad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Servicios</a:t>
            </a:r>
            <a:r>
              <a:rPr lang="en-US" sz="9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Inversiones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6369740" y="2581181"/>
            <a:ext cx="249365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Asuntos Sociales: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Migración y movilidad humana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Seguridad 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Participación Social y ciudadanía andina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Identidad andina y cultura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Propiedad intelectual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Áreas especiales: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Cooperación técnica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Estadística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Prevención de Desastres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Minería ilegal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126" y="2501332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9009" y="2527649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6540" y="2513716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6">
            <a:alphaModFix/>
          </a:blip>
          <a:srcRect t="8116" b="8116"/>
          <a:stretch/>
        </p:blipFill>
        <p:spPr>
          <a:xfrm>
            <a:off x="6051638" y="860358"/>
            <a:ext cx="2811755" cy="151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E5ACA50-CC1A-7BEC-544B-4B068D519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FA6264DF-75EB-3449-C71C-C60F8143BAF2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AFBC229-661F-348A-A0BE-69CE135C4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6" name="Google Shape;236;p5">
              <a:extLst>
                <a:ext uri="{FF2B5EF4-FFF2-40B4-BE49-F238E27FC236}">
                  <a16:creationId xmlns:a16="http://schemas.microsoft.com/office/drawing/2014/main" id="{81507492-825B-E0D8-55B3-198A01111140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38;p5">
              <a:extLst>
                <a:ext uri="{FF2B5EF4-FFF2-40B4-BE49-F238E27FC236}">
                  <a16:creationId xmlns:a16="http://schemas.microsoft.com/office/drawing/2014/main" id="{9EEAD692-4C15-96EA-6F54-3DCBEA73CF5B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6</a:t>
              </a:r>
              <a:endParaRPr lang="en-US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Google Shape;248;p6">
            <a:extLst>
              <a:ext uri="{FF2B5EF4-FFF2-40B4-BE49-F238E27FC236}">
                <a16:creationId xmlns:a16="http://schemas.microsoft.com/office/drawing/2014/main" id="{888D3326-8196-7E23-1C1F-52A8ABCD5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" y="407813"/>
            <a:ext cx="8739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000" b="1" dirty="0">
                <a:solidFill>
                  <a:srgbClr val="003C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HITOS DE LA COMUNIDAD ANDINA</a:t>
            </a:r>
            <a:endParaRPr lang="es-PE" altLang="es-PE" dirty="0"/>
          </a:p>
        </p:txBody>
      </p:sp>
      <p:sp>
        <p:nvSpPr>
          <p:cNvPr id="15" name="Google Shape;155;p7"/>
          <p:cNvSpPr txBox="1"/>
          <p:nvPr/>
        </p:nvSpPr>
        <p:spPr>
          <a:xfrm>
            <a:off x="3142005" y="2617689"/>
            <a:ext cx="75963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56;p7"/>
          <p:cNvSpPr txBox="1"/>
          <p:nvPr/>
        </p:nvSpPr>
        <p:spPr>
          <a:xfrm>
            <a:off x="270735" y="2603917"/>
            <a:ext cx="1544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57;p7"/>
          <p:cNvSpPr txBox="1"/>
          <p:nvPr/>
        </p:nvSpPr>
        <p:spPr>
          <a:xfrm>
            <a:off x="5999506" y="2652117"/>
            <a:ext cx="75963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58;p7"/>
          <p:cNvPicPr preferRelativeResize="0"/>
          <p:nvPr/>
        </p:nvPicPr>
        <p:blipFill rotWithShape="1">
          <a:blip r:embed="rId3">
            <a:alphaModFix/>
          </a:blip>
          <a:srcRect l="7919" r="7919"/>
          <a:stretch/>
        </p:blipFill>
        <p:spPr>
          <a:xfrm>
            <a:off x="661527" y="911027"/>
            <a:ext cx="2117888" cy="167604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59;p7"/>
          <p:cNvSpPr/>
          <p:nvPr/>
        </p:nvSpPr>
        <p:spPr>
          <a:xfrm>
            <a:off x="432161" y="3209285"/>
            <a:ext cx="2633255" cy="130302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61;p7"/>
          <p:cNvSpPr txBox="1"/>
          <p:nvPr/>
        </p:nvSpPr>
        <p:spPr>
          <a:xfrm>
            <a:off x="754276" y="2785937"/>
            <a:ext cx="23111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ZONA DE LIBRE COMERCIO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63;p7"/>
          <p:cNvSpPr txBox="1"/>
          <p:nvPr/>
        </p:nvSpPr>
        <p:spPr>
          <a:xfrm>
            <a:off x="498881" y="3336137"/>
            <a:ext cx="24998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1993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100% 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productos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andinos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circulan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pagar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aranceles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66;p7"/>
          <p:cNvSpPr/>
          <p:nvPr/>
        </p:nvSpPr>
        <p:spPr>
          <a:xfrm>
            <a:off x="3249359" y="3209284"/>
            <a:ext cx="2633255" cy="1303021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67;p7"/>
          <p:cNvSpPr/>
          <p:nvPr/>
        </p:nvSpPr>
        <p:spPr>
          <a:xfrm>
            <a:off x="6047520" y="3209284"/>
            <a:ext cx="2633255" cy="132340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70;p7"/>
          <p:cNvSpPr txBox="1"/>
          <p:nvPr/>
        </p:nvSpPr>
        <p:spPr>
          <a:xfrm>
            <a:off x="3604814" y="2778185"/>
            <a:ext cx="224784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ORDENAMIENTO JURÍDICO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71;p7"/>
          <p:cNvSpPr txBox="1"/>
          <p:nvPr/>
        </p:nvSpPr>
        <p:spPr>
          <a:xfrm>
            <a:off x="6472091" y="2799876"/>
            <a:ext cx="224784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DERECHOS CIUDADANOS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172;p7"/>
          <p:cNvPicPr preferRelativeResize="0"/>
          <p:nvPr/>
        </p:nvPicPr>
        <p:blipFill rotWithShape="1">
          <a:blip r:embed="rId4">
            <a:alphaModFix/>
          </a:blip>
          <a:srcRect l="11227" r="11235"/>
          <a:stretch/>
        </p:blipFill>
        <p:spPr>
          <a:xfrm>
            <a:off x="3523252" y="911027"/>
            <a:ext cx="2032213" cy="175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73;p7" descr="Imagen que contiene interior, firmar, computadora, tabl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9304" y="910988"/>
            <a:ext cx="2032214" cy="175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69;p7"/>
          <p:cNvSpPr/>
          <p:nvPr/>
        </p:nvSpPr>
        <p:spPr>
          <a:xfrm>
            <a:off x="6047520" y="3188652"/>
            <a:ext cx="2597599" cy="15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▪"/>
            </a:pP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Viajar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sin visa o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pasaporte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▪"/>
            </a:pP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Estatuto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Migratorio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Residencia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Temporal y Permanente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▪"/>
            </a:pP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Tarjeta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Migración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Electrónica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F2F057-B694-B84B-3E18-EE91FF07C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8C231219-2728-9A7A-6191-8489FD151C0A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794DF0-A79A-0198-EA19-E2A7BB74D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6" name="Google Shape;236;p5">
              <a:extLst>
                <a:ext uri="{FF2B5EF4-FFF2-40B4-BE49-F238E27FC236}">
                  <a16:creationId xmlns:a16="http://schemas.microsoft.com/office/drawing/2014/main" id="{D223EB26-535A-67DF-0B7E-83C200465CE6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38;p5">
              <a:extLst>
                <a:ext uri="{FF2B5EF4-FFF2-40B4-BE49-F238E27FC236}">
                  <a16:creationId xmlns:a16="http://schemas.microsoft.com/office/drawing/2014/main" id="{A41068D5-90E9-16FD-817B-A8F8DD98EDC2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7</a:t>
              </a:r>
              <a:endParaRPr lang="en-US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68;p7">
            <a:extLst>
              <a:ext uri="{FF2B5EF4-FFF2-40B4-BE49-F238E27FC236}">
                <a16:creationId xmlns:a16="http://schemas.microsoft.com/office/drawing/2014/main" id="{8A6F7C88-4B79-768D-0E01-40E7DDB2785B}"/>
              </a:ext>
            </a:extLst>
          </p:cNvPr>
          <p:cNvSpPr txBox="1"/>
          <p:nvPr/>
        </p:nvSpPr>
        <p:spPr>
          <a:xfrm>
            <a:off x="3264753" y="3252493"/>
            <a:ext cx="2652300" cy="146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1" dirty="0">
                <a:solidFill>
                  <a:schemeClr val="lt1"/>
                </a:solidFill>
              </a:rPr>
              <a:t>907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Decisiones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Consejo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 de la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Comisión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2 314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Resoluciones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de la 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Secretaría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General.</a:t>
            </a:r>
            <a:endParaRPr dirty="0"/>
          </a:p>
          <a:p>
            <a:pPr marL="171450" marR="0" lvl="0" indent="-95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*Data al  25 de </a:t>
            </a:r>
            <a:r>
              <a:rPr lang="en-US" sz="900" i="1" dirty="0" err="1">
                <a:solidFill>
                  <a:schemeClr val="lt1"/>
                </a:solidFill>
              </a:rPr>
              <a:t>enero</a:t>
            </a: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del 2023</a:t>
            </a:r>
            <a:endParaRPr sz="9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4"/>
          <p:cNvSpPr txBox="1"/>
          <p:nvPr/>
        </p:nvSpPr>
        <p:spPr>
          <a:xfrm>
            <a:off x="3328412" y="2645316"/>
            <a:ext cx="1843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6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4"/>
          <p:cNvSpPr/>
          <p:nvPr/>
        </p:nvSpPr>
        <p:spPr>
          <a:xfrm>
            <a:off x="240382" y="3245009"/>
            <a:ext cx="2792304" cy="1307309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44"/>
          <p:cNvSpPr txBox="1"/>
          <p:nvPr/>
        </p:nvSpPr>
        <p:spPr>
          <a:xfrm>
            <a:off x="116236" y="2645316"/>
            <a:ext cx="1843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6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44"/>
          <p:cNvSpPr txBox="1"/>
          <p:nvPr/>
        </p:nvSpPr>
        <p:spPr>
          <a:xfrm>
            <a:off x="546298" y="2720350"/>
            <a:ext cx="26750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ELIMINACIÓN DE CARGOS DE ROAMING INTERNACIONAL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4"/>
          <p:cNvSpPr txBox="1"/>
          <p:nvPr/>
        </p:nvSpPr>
        <p:spPr>
          <a:xfrm>
            <a:off x="186238" y="3323435"/>
            <a:ext cx="28719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dirty="0" err="1">
                <a:solidFill>
                  <a:srgbClr val="FFFFFF"/>
                </a:solidFill>
              </a:rPr>
              <a:t>Desde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el</a:t>
            </a:r>
            <a:r>
              <a:rPr lang="en-US" sz="1000" dirty="0">
                <a:solidFill>
                  <a:srgbClr val="FFFFFF"/>
                </a:solidFill>
              </a:rPr>
              <a:t> 01 de enero 2022, las </a:t>
            </a:r>
            <a:r>
              <a:rPr lang="en-US" sz="1000" dirty="0" err="1">
                <a:solidFill>
                  <a:srgbClr val="FFFFFF"/>
                </a:solidFill>
              </a:rPr>
              <a:t>llamadas</a:t>
            </a:r>
            <a:r>
              <a:rPr lang="en-US" sz="1000" dirty="0">
                <a:solidFill>
                  <a:srgbClr val="FFFFFF"/>
                </a:solidFill>
              </a:rPr>
              <a:t> entre </a:t>
            </a:r>
            <a:r>
              <a:rPr lang="en-US" sz="1000" dirty="0" err="1">
                <a:solidFill>
                  <a:srgbClr val="FFFFFF"/>
                </a:solidFill>
              </a:rPr>
              <a:t>los</a:t>
            </a:r>
            <a:r>
              <a:rPr lang="en-US" sz="1000" dirty="0">
                <a:solidFill>
                  <a:srgbClr val="FFFFFF"/>
                </a:solidFill>
              </a:rPr>
              <a:t> cuatro </a:t>
            </a:r>
            <a:r>
              <a:rPr lang="en-US" sz="1000" dirty="0" err="1">
                <a:solidFill>
                  <a:srgbClr val="FFFFFF"/>
                </a:solidFill>
              </a:rPr>
              <a:t>países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tienen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costo</a:t>
            </a:r>
            <a:r>
              <a:rPr lang="en-US" sz="1000" dirty="0">
                <a:solidFill>
                  <a:srgbClr val="FFFFFF"/>
                </a:solidFill>
              </a:rPr>
              <a:t> local.</a:t>
            </a:r>
          </a:p>
          <a:p>
            <a:pPr marL="228600" indent="-228600" algn="just"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dirty="0">
                <a:solidFill>
                  <a:srgbClr val="FFFFFF"/>
                </a:solidFill>
              </a:rPr>
              <a:t>Se </a:t>
            </a:r>
            <a:r>
              <a:rPr lang="en-US" sz="1000" dirty="0" err="1">
                <a:solidFill>
                  <a:srgbClr val="FFFFFF"/>
                </a:solidFill>
              </a:rPr>
              <a:t>actualizó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norma</a:t>
            </a:r>
            <a:r>
              <a:rPr lang="en-US" sz="1000" dirty="0">
                <a:solidFill>
                  <a:srgbClr val="FFFFFF"/>
                </a:solidFill>
              </a:rPr>
              <a:t> para la </a:t>
            </a:r>
            <a:r>
              <a:rPr lang="en-US" sz="1000" dirty="0" err="1">
                <a:solidFill>
                  <a:srgbClr val="FFFFFF"/>
                </a:solidFill>
              </a:rPr>
              <a:t>protección</a:t>
            </a:r>
            <a:r>
              <a:rPr lang="en-US" sz="1000" dirty="0">
                <a:solidFill>
                  <a:srgbClr val="FFFFFF"/>
                </a:solidFill>
              </a:rPr>
              <a:t> de </a:t>
            </a:r>
            <a:r>
              <a:rPr lang="en-US" sz="1000" dirty="0" err="1">
                <a:solidFill>
                  <a:srgbClr val="FFFFFF"/>
                </a:solidFill>
              </a:rPr>
              <a:t>usuarios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en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materia</a:t>
            </a:r>
            <a:r>
              <a:rPr lang="en-US" sz="1000" dirty="0">
                <a:solidFill>
                  <a:srgbClr val="FFFFFF"/>
                </a:solidFill>
              </a:rPr>
              <a:t> de </a:t>
            </a:r>
            <a:r>
              <a:rPr lang="en-US" sz="1000" dirty="0" err="1">
                <a:solidFill>
                  <a:srgbClr val="FFFFFF"/>
                </a:solidFill>
              </a:rPr>
              <a:t>telecomunicaciones</a:t>
            </a:r>
          </a:p>
        </p:txBody>
      </p:sp>
      <p:sp>
        <p:nvSpPr>
          <p:cNvPr id="186" name="Google Shape;186;p44"/>
          <p:cNvSpPr txBox="1"/>
          <p:nvPr/>
        </p:nvSpPr>
        <p:spPr>
          <a:xfrm>
            <a:off x="202126" y="173646"/>
            <a:ext cx="87397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HITOS DE LA COMUNIDAD ANDINA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4"/>
          <p:cNvSpPr/>
          <p:nvPr/>
        </p:nvSpPr>
        <p:spPr>
          <a:xfrm>
            <a:off x="3290533" y="3257009"/>
            <a:ext cx="2708671" cy="129531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44"/>
          <p:cNvSpPr txBox="1"/>
          <p:nvPr/>
        </p:nvSpPr>
        <p:spPr>
          <a:xfrm>
            <a:off x="3290533" y="3323435"/>
            <a:ext cx="2713483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Aprobada en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diciembre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2020. Primer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instrumento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multilateral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frente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cambio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climático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 para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proteger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nuestra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biodiversidad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Plataforma Tecnológica Ambiental Andina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próxima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implementarse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189" name="Google Shape;189;p44"/>
          <p:cNvSpPr txBox="1"/>
          <p:nvPr/>
        </p:nvSpPr>
        <p:spPr>
          <a:xfrm>
            <a:off x="3616308" y="2720350"/>
            <a:ext cx="22478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CARTA AMBIENTAL ANDINA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44"/>
          <p:cNvPicPr preferRelativeResize="0"/>
          <p:nvPr/>
        </p:nvPicPr>
        <p:blipFill rotWithShape="1">
          <a:blip r:embed="rId3">
            <a:alphaModFix/>
          </a:blip>
          <a:srcRect l="17227" r="17220"/>
          <a:stretch/>
        </p:blipFill>
        <p:spPr>
          <a:xfrm>
            <a:off x="602730" y="735879"/>
            <a:ext cx="2125169" cy="182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4"/>
          <p:cNvPicPr preferRelativeResize="0"/>
          <p:nvPr/>
        </p:nvPicPr>
        <p:blipFill rotWithShape="1">
          <a:blip r:embed="rId4">
            <a:alphaModFix/>
          </a:blip>
          <a:srcRect t="-375"/>
          <a:stretch/>
        </p:blipFill>
        <p:spPr>
          <a:xfrm>
            <a:off x="3452950" y="735494"/>
            <a:ext cx="1163425" cy="8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1832" y="735495"/>
            <a:ext cx="1158789" cy="84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4"/>
          <p:cNvPicPr preferRelativeResize="0"/>
          <p:nvPr/>
        </p:nvPicPr>
        <p:blipFill rotWithShape="1">
          <a:blip r:embed="rId6">
            <a:alphaModFix/>
          </a:blip>
          <a:srcRect b="-424"/>
          <a:stretch/>
        </p:blipFill>
        <p:spPr>
          <a:xfrm>
            <a:off x="3452950" y="1615767"/>
            <a:ext cx="1163425" cy="102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61832" y="1616681"/>
            <a:ext cx="1158789" cy="102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7;g127a22bb5c6_0_56">
            <a:extLst>
              <a:ext uri="{FF2B5EF4-FFF2-40B4-BE49-F238E27FC236}">
                <a16:creationId xmlns:a16="http://schemas.microsoft.com/office/drawing/2014/main" id="{834D1C34-909C-611D-097E-B30EB38F05A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r="17268"/>
          <a:stretch/>
        </p:blipFill>
        <p:spPr bwMode="auto">
          <a:xfrm>
            <a:off x="6281542" y="775711"/>
            <a:ext cx="2103120" cy="183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78;p44"/>
          <p:cNvSpPr txBox="1"/>
          <p:nvPr/>
        </p:nvSpPr>
        <p:spPr>
          <a:xfrm>
            <a:off x="6022575" y="2598103"/>
            <a:ext cx="1843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6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87;p44"/>
          <p:cNvSpPr/>
          <p:nvPr/>
        </p:nvSpPr>
        <p:spPr>
          <a:xfrm>
            <a:off x="6124107" y="3260536"/>
            <a:ext cx="2708671" cy="129531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89;p44"/>
          <p:cNvSpPr txBox="1"/>
          <p:nvPr/>
        </p:nvSpPr>
        <p:spPr>
          <a:xfrm>
            <a:off x="6375667" y="2844778"/>
            <a:ext cx="224784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200"/>
            </a:pPr>
            <a:r>
              <a:rPr lang="en-US" sz="1200" b="1" dirty="0">
                <a:solidFill>
                  <a:srgbClr val="00B0F0"/>
                </a:solidFill>
              </a:rPr>
              <a:t>AGENDA DIGITAL ANDINA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88;p44"/>
          <p:cNvSpPr txBox="1"/>
          <p:nvPr/>
        </p:nvSpPr>
        <p:spPr>
          <a:xfrm>
            <a:off x="6100736" y="3257009"/>
            <a:ext cx="271348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lt1"/>
              </a:buClr>
              <a:buSzPts val="1200"/>
            </a:pPr>
            <a:r>
              <a:rPr lang="es-PE" sz="1000" b="1" dirty="0">
                <a:solidFill>
                  <a:schemeClr val="lt1"/>
                </a:solidFill>
              </a:rPr>
              <a:t>EJES DE LA ADA:</a:t>
            </a:r>
          </a:p>
          <a:p>
            <a:pPr lvl="0" algn="just">
              <a:buClr>
                <a:schemeClr val="lt1"/>
              </a:buClr>
              <a:buSzPts val="1200"/>
            </a:pPr>
            <a:endParaRPr lang="es-PE" sz="1000" b="1" dirty="0">
              <a:solidFill>
                <a:schemeClr val="lt1"/>
              </a:solidFill>
            </a:endParaRP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1- Gobierno Digital y Transformación Digital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2- Infraestructura y Conectividad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3- Talento Digital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4- Economía Digital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5- Nuevas tecnologías para el desarrollo sostenible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1686A6-E165-ED16-CA4D-4C99583E40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D07B42DA-9B72-CA6B-323F-B0039BC678B5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6EBFC9A-4E09-A1F2-5CCA-D2D0CA22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5" name="Google Shape;236;p5">
              <a:extLst>
                <a:ext uri="{FF2B5EF4-FFF2-40B4-BE49-F238E27FC236}">
                  <a16:creationId xmlns:a16="http://schemas.microsoft.com/office/drawing/2014/main" id="{BDDCC444-D982-98FB-268C-8AFE3AE9CBE6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238;p5">
              <a:extLst>
                <a:ext uri="{FF2B5EF4-FFF2-40B4-BE49-F238E27FC236}">
                  <a16:creationId xmlns:a16="http://schemas.microsoft.com/office/drawing/2014/main" id="{D5DF8A4E-E4A2-711C-7937-E771F6F94DB4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ED28BD-F557-F0FB-FA5B-5DE80649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629CF314-4E31-6C9D-3E1F-51D9727BCC95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070258F-232F-0778-E243-519D0512C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6" name="Google Shape;236;p5">
              <a:extLst>
                <a:ext uri="{FF2B5EF4-FFF2-40B4-BE49-F238E27FC236}">
                  <a16:creationId xmlns:a16="http://schemas.microsoft.com/office/drawing/2014/main" id="{AB3D756E-81E8-1D9C-7FAC-3273EE0C9308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38;p5">
              <a:extLst>
                <a:ext uri="{FF2B5EF4-FFF2-40B4-BE49-F238E27FC236}">
                  <a16:creationId xmlns:a16="http://schemas.microsoft.com/office/drawing/2014/main" id="{39A6D036-8E9D-1783-4FAE-E8C38384EED2}"/>
                </a:ext>
              </a:extLst>
            </p:cNvPr>
            <p:cNvSpPr txBox="1">
              <a:spLocks/>
            </p:cNvSpPr>
            <p:nvPr/>
          </p:nvSpPr>
          <p:spPr>
            <a:xfrm>
              <a:off x="50707" y="4705844"/>
              <a:ext cx="380307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r>
            </a:p>
          </p:txBody>
        </p:sp>
      </p:grpSp>
      <p:sp>
        <p:nvSpPr>
          <p:cNvPr id="8" name="Google Shape;258;g11604ef3551_0_16">
            <a:extLst>
              <a:ext uri="{FF2B5EF4-FFF2-40B4-BE49-F238E27FC236}">
                <a16:creationId xmlns:a16="http://schemas.microsoft.com/office/drawing/2014/main" id="{B8466B1F-62C9-69AF-5C01-37AEA43CABC7}"/>
              </a:ext>
            </a:extLst>
          </p:cNvPr>
          <p:cNvSpPr/>
          <p:nvPr/>
        </p:nvSpPr>
        <p:spPr>
          <a:xfrm>
            <a:off x="266691" y="1240580"/>
            <a:ext cx="3603600" cy="314550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60;g11604ef3551_0_16">
            <a:extLst>
              <a:ext uri="{FF2B5EF4-FFF2-40B4-BE49-F238E27FC236}">
                <a16:creationId xmlns:a16="http://schemas.microsoft.com/office/drawing/2014/main" id="{E054B62F-58EC-082A-FF9A-B9DBD0088999}"/>
              </a:ext>
            </a:extLst>
          </p:cNvPr>
          <p:cNvSpPr txBox="1"/>
          <p:nvPr/>
        </p:nvSpPr>
        <p:spPr>
          <a:xfrm>
            <a:off x="222150" y="318558"/>
            <a:ext cx="869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rgbClr val="003CA6"/>
                </a:solidFill>
              </a:rPr>
              <a:t>Agenda Comunidad Andina 2023: Perú PPT de la CAN</a:t>
            </a:r>
            <a:endParaRPr lang="es-ES" sz="1400" b="0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62;g11604ef3551_0_16">
            <a:extLst>
              <a:ext uri="{FF2B5EF4-FFF2-40B4-BE49-F238E27FC236}">
                <a16:creationId xmlns:a16="http://schemas.microsoft.com/office/drawing/2014/main" id="{ADB1169B-5A9F-A408-F046-C391B53CC185}"/>
              </a:ext>
            </a:extLst>
          </p:cNvPr>
          <p:cNvSpPr txBox="1"/>
          <p:nvPr/>
        </p:nvSpPr>
        <p:spPr>
          <a:xfrm>
            <a:off x="374351" y="1347650"/>
            <a:ext cx="350670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PE"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PE"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PE" sz="11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 descr="Mapa&#10;&#10;Descripción generada automáticamente">
            <a:extLst>
              <a:ext uri="{FF2B5EF4-FFF2-40B4-BE49-F238E27FC236}">
                <a16:creationId xmlns:a16="http://schemas.microsoft.com/office/drawing/2014/main" id="{D80A7269-2AAF-924D-5265-49C7D46A2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701" y="889102"/>
            <a:ext cx="3854267" cy="3453987"/>
          </a:xfrm>
          <a:prstGeom prst="rect">
            <a:avLst/>
          </a:prstGeom>
        </p:spPr>
      </p:pic>
      <p:sp>
        <p:nvSpPr>
          <p:cNvPr id="12" name="Google Shape;262;g11604ef3551_0_16">
            <a:extLst>
              <a:ext uri="{FF2B5EF4-FFF2-40B4-BE49-F238E27FC236}">
                <a16:creationId xmlns:a16="http://schemas.microsoft.com/office/drawing/2014/main" id="{CA88D5FF-EE59-773E-DEA7-957FA58BDA0B}"/>
              </a:ext>
            </a:extLst>
          </p:cNvPr>
          <p:cNvSpPr txBox="1"/>
          <p:nvPr/>
        </p:nvSpPr>
        <p:spPr>
          <a:xfrm>
            <a:off x="374351" y="1347650"/>
            <a:ext cx="3506700" cy="330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1100" i="1" dirty="0">
                <a:solidFill>
                  <a:schemeClr val="bg1"/>
                </a:solidFill>
              </a:rPr>
              <a:t>1.</a:t>
            </a:r>
            <a:r>
              <a:rPr lang="en-US" sz="1100" i="1" dirty="0">
                <a:solidFill>
                  <a:srgbClr val="003CA6"/>
                </a:solidFill>
              </a:rPr>
              <a:t>-</a:t>
            </a:r>
            <a:r>
              <a:rPr lang="en-US" sz="1100" i="1" dirty="0">
                <a:solidFill>
                  <a:schemeClr val="bg1"/>
                </a:solidFill>
              </a:rPr>
              <a:t>Desarrollo del </a:t>
            </a:r>
            <a:r>
              <a:rPr lang="en-US" sz="1100" i="1" dirty="0" err="1">
                <a:solidFill>
                  <a:schemeClr val="bg1"/>
                </a:solidFill>
              </a:rPr>
              <a:t>proyecto</a:t>
            </a:r>
            <a:r>
              <a:rPr lang="en-US" sz="1100" i="1" dirty="0">
                <a:solidFill>
                  <a:schemeClr val="bg1"/>
                </a:solidFill>
              </a:rPr>
              <a:t> de </a:t>
            </a:r>
            <a:r>
              <a:rPr lang="en-US" sz="1100" i="1" dirty="0" err="1">
                <a:solidFill>
                  <a:schemeClr val="bg1"/>
                </a:solidFill>
              </a:rPr>
              <a:t>interoperabilidad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comunitaria</a:t>
            </a:r>
            <a:r>
              <a:rPr lang="en-US" sz="1100" i="1" dirty="0">
                <a:solidFill>
                  <a:schemeClr val="bg1"/>
                </a:solidFill>
              </a:rPr>
              <a:t> “Intercom”.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itchFamily="2" charset="2"/>
              <a:buChar char="q"/>
            </a:pPr>
            <a:endParaRPr lang="en-US" sz="1100" i="1" dirty="0">
              <a:solidFill>
                <a:schemeClr val="bg1"/>
              </a:solidFill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1100" i="1" dirty="0">
                <a:solidFill>
                  <a:schemeClr val="bg1"/>
                </a:solidFill>
              </a:rPr>
              <a:t>2. </a:t>
            </a:r>
            <a:r>
              <a:rPr lang="en-US" sz="1100" i="1" dirty="0" err="1">
                <a:solidFill>
                  <a:schemeClr val="bg1"/>
                </a:solidFill>
              </a:rPr>
              <a:t>Lanzamiento</a:t>
            </a:r>
            <a:r>
              <a:rPr lang="en-US" sz="1100" i="1" dirty="0">
                <a:solidFill>
                  <a:schemeClr val="bg1"/>
                </a:solidFill>
              </a:rPr>
              <a:t> de la Plataforma Ambiental Andina. 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lang="en-US" sz="1100" i="1" dirty="0">
              <a:solidFill>
                <a:schemeClr val="bg1"/>
              </a:solidFill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1100" i="1" dirty="0">
                <a:solidFill>
                  <a:schemeClr val="bg1"/>
                </a:solidFill>
              </a:rPr>
              <a:t>3. </a:t>
            </a:r>
            <a:r>
              <a:rPr lang="en-US" sz="1100" i="1" dirty="0" err="1">
                <a:solidFill>
                  <a:schemeClr val="bg1"/>
                </a:solidFill>
              </a:rPr>
              <a:t>Próxima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implementación</a:t>
            </a:r>
            <a:r>
              <a:rPr lang="en-US" sz="1100" i="1" dirty="0">
                <a:solidFill>
                  <a:schemeClr val="bg1"/>
                </a:solidFill>
              </a:rPr>
              <a:t> del Centro Regional de </a:t>
            </a:r>
            <a:r>
              <a:rPr lang="en-US" sz="1100" i="1" dirty="0" err="1">
                <a:solidFill>
                  <a:schemeClr val="bg1"/>
                </a:solidFill>
              </a:rPr>
              <a:t>Inteligencia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Fitosanitaria</a:t>
            </a:r>
            <a:r>
              <a:rPr lang="en-US" sz="1100" i="1" dirty="0">
                <a:solidFill>
                  <a:schemeClr val="bg1"/>
                </a:solidFill>
              </a:rPr>
              <a:t>. 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itchFamily="2" charset="2"/>
              <a:buChar char="q"/>
            </a:pPr>
            <a:endParaRPr lang="en-US" sz="1100" i="1" dirty="0">
              <a:solidFill>
                <a:schemeClr val="bg1"/>
              </a:solidFill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1100" i="1" dirty="0">
                <a:solidFill>
                  <a:schemeClr val="bg1"/>
                </a:solidFill>
              </a:rPr>
              <a:t>4. Se </a:t>
            </a:r>
            <a:r>
              <a:rPr lang="en-US" sz="1100" i="1" dirty="0" err="1">
                <a:solidFill>
                  <a:schemeClr val="bg1"/>
                </a:solidFill>
              </a:rPr>
              <a:t>espera</a:t>
            </a:r>
            <a:r>
              <a:rPr lang="en-US" sz="1100" i="1" dirty="0">
                <a:solidFill>
                  <a:schemeClr val="bg1"/>
                </a:solidFill>
              </a:rPr>
              <a:t> la </a:t>
            </a:r>
            <a:r>
              <a:rPr lang="en-US" sz="1100" i="1" dirty="0" err="1">
                <a:solidFill>
                  <a:schemeClr val="bg1"/>
                </a:solidFill>
              </a:rPr>
              <a:t>aprobación</a:t>
            </a:r>
            <a:r>
              <a:rPr lang="en-US" sz="1100" i="1" dirty="0">
                <a:solidFill>
                  <a:schemeClr val="bg1"/>
                </a:solidFill>
              </a:rPr>
              <a:t> de </a:t>
            </a:r>
            <a:r>
              <a:rPr lang="en-US" sz="1100" i="1" dirty="0" err="1">
                <a:solidFill>
                  <a:schemeClr val="bg1"/>
                </a:solidFill>
              </a:rPr>
              <a:t>los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reglamentos</a:t>
            </a:r>
            <a:r>
              <a:rPr lang="en-US" sz="1100" i="1" dirty="0">
                <a:solidFill>
                  <a:schemeClr val="bg1"/>
                </a:solidFill>
              </a:rPr>
              <a:t> de la </a:t>
            </a:r>
            <a:r>
              <a:rPr lang="en-US" sz="1100" i="1" dirty="0" err="1">
                <a:solidFill>
                  <a:schemeClr val="bg1"/>
                </a:solidFill>
              </a:rPr>
              <a:t>Decisión</a:t>
            </a:r>
            <a:r>
              <a:rPr lang="en-US" sz="1100" i="1" dirty="0">
                <a:solidFill>
                  <a:schemeClr val="bg1"/>
                </a:solidFill>
              </a:rPr>
              <a:t> 816 </a:t>
            </a:r>
            <a:r>
              <a:rPr lang="en-US" sz="1100" i="1" dirty="0" err="1">
                <a:solidFill>
                  <a:schemeClr val="bg1"/>
                </a:solidFill>
              </a:rPr>
              <a:t>sobre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Interconexión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Eléctrica</a:t>
            </a:r>
            <a:r>
              <a:rPr lang="en-US" sz="1100" i="1" dirty="0">
                <a:solidFill>
                  <a:schemeClr val="bg1"/>
                </a:solidFill>
              </a:rPr>
              <a:t> Regional.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itchFamily="2" charset="2"/>
              <a:buChar char="q"/>
            </a:pPr>
            <a:endParaRPr lang="en-US" sz="1100" i="1" dirty="0">
              <a:solidFill>
                <a:schemeClr val="bg1"/>
              </a:solidFill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1100" i="1" dirty="0">
                <a:solidFill>
                  <a:schemeClr val="bg1"/>
                </a:solidFill>
              </a:rPr>
              <a:t>5. </a:t>
            </a:r>
            <a:r>
              <a:rPr lang="en-US" sz="1100" i="1" dirty="0" err="1">
                <a:solidFill>
                  <a:schemeClr val="bg1"/>
                </a:solidFill>
              </a:rPr>
              <a:t>Iniciativa</a:t>
            </a:r>
            <a:r>
              <a:rPr lang="en-US" sz="1100" i="1" dirty="0">
                <a:solidFill>
                  <a:schemeClr val="bg1"/>
                </a:solidFill>
              </a:rPr>
              <a:t> “Caminos </a:t>
            </a:r>
            <a:r>
              <a:rPr lang="en-US" sz="1100" i="1" dirty="0" err="1">
                <a:solidFill>
                  <a:schemeClr val="bg1"/>
                </a:solidFill>
              </a:rPr>
              <a:t>Andinos</a:t>
            </a:r>
            <a:r>
              <a:rPr lang="en-US" sz="1100" i="1" dirty="0">
                <a:solidFill>
                  <a:schemeClr val="bg1"/>
                </a:solidFill>
              </a:rPr>
              <a:t>”, para </a:t>
            </a:r>
            <a:r>
              <a:rPr lang="en-US" sz="1100" i="1" dirty="0" err="1">
                <a:solidFill>
                  <a:schemeClr val="bg1"/>
                </a:solidFill>
              </a:rPr>
              <a:t>incentivar</a:t>
            </a:r>
            <a:r>
              <a:rPr lang="en-US" sz="1100" i="1" dirty="0">
                <a:solidFill>
                  <a:schemeClr val="bg1"/>
                </a:solidFill>
              </a:rPr>
              <a:t> la </a:t>
            </a:r>
            <a:r>
              <a:rPr lang="en-US" sz="1100" i="1" dirty="0" err="1">
                <a:solidFill>
                  <a:schemeClr val="bg1"/>
                </a:solidFill>
              </a:rPr>
              <a:t>reactivación</a:t>
            </a:r>
            <a:r>
              <a:rPr lang="en-US" sz="1100" i="1" dirty="0">
                <a:solidFill>
                  <a:schemeClr val="bg1"/>
                </a:solidFill>
              </a:rPr>
              <a:t> del turismo </a:t>
            </a:r>
            <a:r>
              <a:rPr lang="en-US" sz="1100" i="1" dirty="0" err="1">
                <a:solidFill>
                  <a:schemeClr val="bg1"/>
                </a:solidFill>
              </a:rPr>
              <a:t>en</a:t>
            </a:r>
            <a:r>
              <a:rPr lang="en-US" sz="1100" i="1" dirty="0">
                <a:solidFill>
                  <a:schemeClr val="bg1"/>
                </a:solidFill>
              </a:rPr>
              <a:t> la CAN.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lang="en-US" sz="1100" i="1" dirty="0">
              <a:solidFill>
                <a:schemeClr val="bg1"/>
              </a:solidFill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1100" i="1" dirty="0">
                <a:solidFill>
                  <a:schemeClr val="bg1"/>
                </a:solidFill>
              </a:rPr>
              <a:t>6. </a:t>
            </a:r>
            <a:r>
              <a:rPr lang="en-US" sz="1100" i="1" dirty="0" err="1">
                <a:solidFill>
                  <a:schemeClr val="bg1"/>
                </a:solidFill>
              </a:rPr>
              <a:t>Elaboración</a:t>
            </a:r>
            <a:r>
              <a:rPr lang="en-US" sz="1100" i="1" dirty="0">
                <a:solidFill>
                  <a:schemeClr val="bg1"/>
                </a:solidFill>
              </a:rPr>
              <a:t> de </a:t>
            </a:r>
            <a:r>
              <a:rPr lang="en-US" sz="1100" i="1" dirty="0" err="1">
                <a:solidFill>
                  <a:schemeClr val="bg1"/>
                </a:solidFill>
              </a:rPr>
              <a:t>proyecto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sobre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placa</a:t>
            </a:r>
            <a:r>
              <a:rPr lang="en-US" sz="1100" i="1" dirty="0">
                <a:solidFill>
                  <a:schemeClr val="bg1"/>
                </a:solidFill>
              </a:rPr>
              <a:t> y </a:t>
            </a:r>
            <a:r>
              <a:rPr lang="en-US" sz="1100" i="1" dirty="0" err="1">
                <a:solidFill>
                  <a:schemeClr val="bg1"/>
                </a:solidFill>
              </a:rPr>
              <a:t>licencia</a:t>
            </a:r>
            <a:r>
              <a:rPr lang="en-US" sz="1100" i="1" dirty="0">
                <a:solidFill>
                  <a:schemeClr val="bg1"/>
                </a:solidFill>
              </a:rPr>
              <a:t> vehicular </a:t>
            </a:r>
            <a:r>
              <a:rPr lang="en-US" sz="1100" i="1" dirty="0" err="1">
                <a:solidFill>
                  <a:schemeClr val="bg1"/>
                </a:solidFill>
              </a:rPr>
              <a:t>única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andina</a:t>
            </a:r>
            <a:r>
              <a:rPr lang="en-US" sz="1100" i="1" dirty="0">
                <a:solidFill>
                  <a:schemeClr val="bg1"/>
                </a:solidFill>
              </a:rPr>
              <a:t> y </a:t>
            </a:r>
            <a:r>
              <a:rPr lang="en-US" sz="1100" i="1" dirty="0" err="1">
                <a:solidFill>
                  <a:schemeClr val="bg1"/>
                </a:solidFill>
              </a:rPr>
              <a:t>otros</a:t>
            </a:r>
            <a:r>
              <a:rPr lang="en-US" sz="1100" i="1" dirty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ámbitos</a:t>
            </a:r>
            <a:r>
              <a:rPr lang="en-US" sz="1100" i="1" dirty="0">
                <a:solidFill>
                  <a:schemeClr val="bg1"/>
                </a:solidFill>
              </a:rPr>
              <a:t> de </a:t>
            </a:r>
            <a:r>
              <a:rPr lang="en-US" sz="1100" i="1" dirty="0" err="1">
                <a:solidFill>
                  <a:schemeClr val="bg1"/>
                </a:solidFill>
              </a:rPr>
              <a:t>acción</a:t>
            </a:r>
            <a:r>
              <a:rPr lang="en-US" sz="1100" i="1" dirty="0">
                <a:solidFill>
                  <a:schemeClr val="bg1"/>
                </a:solidFill>
              </a:rPr>
              <a:t> en </a:t>
            </a:r>
            <a:r>
              <a:rPr lang="en-US" sz="1100" i="1" dirty="0" err="1">
                <a:solidFill>
                  <a:schemeClr val="bg1"/>
                </a:solidFill>
              </a:rPr>
              <a:t>los</a:t>
            </a:r>
            <a:r>
              <a:rPr lang="en-US" sz="1100" i="1" dirty="0">
                <a:solidFill>
                  <a:schemeClr val="bg1"/>
                </a:solidFill>
              </a:rPr>
              <a:t> que </a:t>
            </a:r>
            <a:r>
              <a:rPr lang="en-US" sz="1100" i="1" dirty="0" err="1">
                <a:solidFill>
                  <a:schemeClr val="bg1"/>
                </a:solidFill>
              </a:rPr>
              <a:t>trabajamos</a:t>
            </a:r>
            <a:r>
              <a:rPr lang="en-US" sz="1100" i="1" dirty="0">
                <a:solidFill>
                  <a:schemeClr val="bg1"/>
                </a:solidFill>
              </a:rPr>
              <a:t>. 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lang="en-US" sz="1100" i="1" dirty="0">
              <a:solidFill>
                <a:schemeClr val="bg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745</Words>
  <Application>Microsoft Office PowerPoint</Application>
  <PresentationFormat>Presentación en pantalla (16:9)</PresentationFormat>
  <Paragraphs>143</Paragraphs>
  <Slides>10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Noto Sans Symbols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Bettina Milagros Mendoza Salinas</cp:lastModifiedBy>
  <cp:revision>130</cp:revision>
  <dcterms:created xsi:type="dcterms:W3CDTF">2020-01-08T14:48:07Z</dcterms:created>
  <dcterms:modified xsi:type="dcterms:W3CDTF">2023-01-25T20:58:27Z</dcterms:modified>
</cp:coreProperties>
</file>