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1" r:id="rId4"/>
    <p:sldId id="258" r:id="rId5"/>
    <p:sldId id="259" r:id="rId6"/>
    <p:sldId id="260" r:id="rId7"/>
    <p:sldId id="272" r:id="rId8"/>
    <p:sldId id="262" r:id="rId9"/>
    <p:sldId id="264" r:id="rId10"/>
    <p:sldId id="265" r:id="rId11"/>
    <p:sldId id="266" r:id="rId12"/>
    <p:sldId id="268" r:id="rId13"/>
    <p:sldId id="269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hCaZsNhh5aBIbbE80GOTeAAgdA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604ef3551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11604ef355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85;p3:notes">
            <a:extLst>
              <a:ext uri="{FF2B5EF4-FFF2-40B4-BE49-F238E27FC236}">
                <a16:creationId xmlns:a16="http://schemas.microsoft.com/office/drawing/2014/main" id="{252FCF7F-46D4-A296-817F-76633F6C0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5123" name="Google Shape;186;p3:notes">
            <a:extLst>
              <a:ext uri="{FF2B5EF4-FFF2-40B4-BE49-F238E27FC236}">
                <a16:creationId xmlns:a16="http://schemas.microsoft.com/office/drawing/2014/main" id="{0299410C-1823-0AB6-F525-396FC6C0DD1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259;p7:notes">
            <a:extLst>
              <a:ext uri="{FF2B5EF4-FFF2-40B4-BE49-F238E27FC236}">
                <a16:creationId xmlns:a16="http://schemas.microsoft.com/office/drawing/2014/main" id="{4185738B-8AB8-410D-00FF-FB3713BF4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1267" name="Google Shape;260;p7:notes">
            <a:extLst>
              <a:ext uri="{FF2B5EF4-FFF2-40B4-BE49-F238E27FC236}">
                <a16:creationId xmlns:a16="http://schemas.microsoft.com/office/drawing/2014/main" id="{A8F52FED-55BE-AFA4-8E14-02D626CACFC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0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6.pn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"/>
          <p:cNvPicPr preferRelativeResize="0"/>
          <p:nvPr/>
        </p:nvPicPr>
        <p:blipFill rotWithShape="1">
          <a:blip r:embed="rId3">
            <a:alphaModFix/>
          </a:blip>
          <a:srcRect t="10044" b="1004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025" y="4580510"/>
            <a:ext cx="41783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 txBox="1"/>
          <p:nvPr/>
        </p:nvSpPr>
        <p:spPr>
          <a:xfrm>
            <a:off x="244025" y="4544955"/>
            <a:ext cx="3855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BOLIVIA    COLOMBIA    ECUADOR    PERÚ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/>
          <p:nvPr/>
        </p:nvSpPr>
        <p:spPr>
          <a:xfrm>
            <a:off x="5927156" y="415300"/>
            <a:ext cx="45719" cy="45719"/>
          </a:xfrm>
          <a:prstGeom prst="ellipse">
            <a:avLst/>
          </a:prstGeom>
          <a:solidFill>
            <a:srgbClr val="D1A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"/>
          <p:cNvSpPr/>
          <p:nvPr/>
        </p:nvSpPr>
        <p:spPr>
          <a:xfrm>
            <a:off x="6817946" y="409216"/>
            <a:ext cx="45719" cy="45719"/>
          </a:xfrm>
          <a:prstGeom prst="ellipse">
            <a:avLst/>
          </a:prstGeom>
          <a:solidFill>
            <a:srgbClr val="D1A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"/>
          <p:cNvSpPr/>
          <p:nvPr/>
        </p:nvSpPr>
        <p:spPr>
          <a:xfrm>
            <a:off x="7677290" y="415299"/>
            <a:ext cx="45719" cy="45719"/>
          </a:xfrm>
          <a:prstGeom prst="ellipse">
            <a:avLst/>
          </a:prstGeom>
          <a:solidFill>
            <a:srgbClr val="D1A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"/>
          <p:cNvSpPr txBox="1"/>
          <p:nvPr/>
        </p:nvSpPr>
        <p:spPr>
          <a:xfrm>
            <a:off x="5029575" y="1841775"/>
            <a:ext cx="4241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CAN hoy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6129455" y="2806190"/>
            <a:ext cx="2795269" cy="2348327"/>
          </a:xfrm>
          <a:prstGeom prst="rect">
            <a:avLst/>
          </a:prstGeom>
          <a:solidFill>
            <a:srgbClr val="C4A617"/>
          </a:solidFill>
          <a:ln w="9525" cap="flat" cmpd="sng">
            <a:solidFill>
              <a:srgbClr val="C4A6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4"/>
          <p:cNvSpPr/>
          <p:nvPr/>
        </p:nvSpPr>
        <p:spPr>
          <a:xfrm>
            <a:off x="205741" y="706055"/>
            <a:ext cx="8730000" cy="304470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3939" y="-22043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4"/>
          <p:cNvSpPr txBox="1"/>
          <p:nvPr/>
        </p:nvSpPr>
        <p:spPr>
          <a:xfrm>
            <a:off x="5789041" y="1674108"/>
            <a:ext cx="31467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Arial"/>
              <a:buNone/>
            </a:pPr>
            <a:r>
              <a:rPr lang="es-PE" sz="27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¿QUÉ HICIMOS FRENTE AL</a:t>
            </a:r>
            <a:endParaRPr sz="27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COVID-19?</a:t>
            </a:r>
            <a:endParaRPr sz="27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4"/>
          <p:cNvSpPr txBox="1">
            <a:spLocks noGrp="1"/>
          </p:cNvSpPr>
          <p:nvPr>
            <p:ph type="sldNum" idx="12"/>
          </p:nvPr>
        </p:nvSpPr>
        <p:spPr>
          <a:xfrm>
            <a:off x="8431619" y="154146"/>
            <a:ext cx="3384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0" y="154146"/>
            <a:ext cx="1079021" cy="289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14"/>
          <p:cNvCxnSpPr/>
          <p:nvPr/>
        </p:nvCxnSpPr>
        <p:spPr>
          <a:xfrm>
            <a:off x="3345084" y="3750744"/>
            <a:ext cx="5590777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8" name="Google Shape;228;p14"/>
          <p:cNvPicPr preferRelativeResize="0"/>
          <p:nvPr/>
        </p:nvPicPr>
        <p:blipFill rotWithShape="1">
          <a:blip r:embed="rId5">
            <a:alphaModFix/>
          </a:blip>
          <a:srcRect l="9323" r="9323"/>
          <a:stretch/>
        </p:blipFill>
        <p:spPr>
          <a:xfrm>
            <a:off x="0" y="706047"/>
            <a:ext cx="6145961" cy="4437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/>
          <p:nvPr/>
        </p:nvSpPr>
        <p:spPr>
          <a:xfrm>
            <a:off x="4893259" y="1112334"/>
            <a:ext cx="4022134" cy="387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E85"/>
              </a:buClr>
              <a:buSzPts val="1050"/>
              <a:buFont typeface="Noto Sans Symbols"/>
              <a:buChar char="✔"/>
            </a:pPr>
            <a:r>
              <a:rPr lang="en-US" sz="1200" b="0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Aprobación</a:t>
            </a:r>
            <a:r>
              <a:rPr lang="en-US" sz="1200" b="0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1" dirty="0">
                <a:solidFill>
                  <a:srgbClr val="1E3E85"/>
                </a:solidFill>
              </a:rPr>
              <a:t>45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Decisiones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en plena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pandemia</a:t>
            </a:r>
            <a:endParaRPr sz="1200" b="1" i="0" u="none" strike="noStrike" cap="none" dirty="0">
              <a:solidFill>
                <a:srgbClr val="1E3E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>
              <a:solidFill>
                <a:srgbClr val="1E3E85"/>
              </a:solidFill>
            </a:endParaRPr>
          </a:p>
          <a:p>
            <a:pPr marL="171450" marR="0" lvl="0" indent="-171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E85"/>
              </a:buClr>
              <a:buSzPts val="1050"/>
              <a:buFont typeface="Noto Sans Symbols"/>
              <a:buChar char="✔"/>
            </a:pPr>
            <a:r>
              <a:rPr lang="en-US" sz="1200" b="0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Están</a:t>
            </a:r>
            <a:r>
              <a:rPr lang="en-US" sz="1200" b="0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vigentes</a:t>
            </a:r>
            <a:r>
              <a:rPr lang="en-US" sz="1200" b="0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medidas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prevención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sanitaria para las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operaciones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1200" b="1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aduanero</a:t>
            </a:r>
            <a:r>
              <a:rPr lang="en-US" sz="1200" b="0" i="0" u="none" strike="noStrike" cap="none" dirty="0">
                <a:solidFill>
                  <a:srgbClr val="1E3E8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3E85"/>
              </a:buClr>
              <a:buSzPts val="1050"/>
              <a:buFont typeface="Noto Sans Symbols"/>
              <a:buChar char="✔"/>
            </a:pPr>
            <a:r>
              <a:rPr lang="en-US" sz="1200" b="1" dirty="0">
                <a:solidFill>
                  <a:srgbClr val="1E3E85"/>
                </a:solidFill>
              </a:rPr>
              <a:t>Protocolo para </a:t>
            </a:r>
            <a:r>
              <a:rPr lang="en-US" sz="1200" b="1" dirty="0" err="1">
                <a:solidFill>
                  <a:srgbClr val="1E3E85"/>
                </a:solidFill>
              </a:rPr>
              <a:t>evitar</a:t>
            </a:r>
            <a:r>
              <a:rPr lang="en-US" sz="1200" b="1" dirty="0">
                <a:solidFill>
                  <a:srgbClr val="1E3E85"/>
                </a:solidFill>
              </a:rPr>
              <a:t> </a:t>
            </a:r>
            <a:r>
              <a:rPr lang="en-US" sz="1200" b="1" dirty="0" err="1">
                <a:solidFill>
                  <a:srgbClr val="1E3E85"/>
                </a:solidFill>
              </a:rPr>
              <a:t>el</a:t>
            </a:r>
            <a:r>
              <a:rPr lang="en-US" sz="1200" b="1" dirty="0">
                <a:solidFill>
                  <a:srgbClr val="1E3E85"/>
                </a:solidFill>
              </a:rPr>
              <a:t> </a:t>
            </a:r>
            <a:r>
              <a:rPr lang="en-US" sz="1200" b="1" dirty="0" err="1">
                <a:solidFill>
                  <a:srgbClr val="1E3E85"/>
                </a:solidFill>
              </a:rPr>
              <a:t>riesgo</a:t>
            </a:r>
            <a:r>
              <a:rPr lang="en-US" sz="1200" b="1" dirty="0">
                <a:solidFill>
                  <a:srgbClr val="1E3E85"/>
                </a:solidFill>
              </a:rPr>
              <a:t> de </a:t>
            </a:r>
            <a:r>
              <a:rPr lang="en-US" sz="1200" b="1" dirty="0" err="1">
                <a:solidFill>
                  <a:srgbClr val="1E3E85"/>
                </a:solidFill>
              </a:rPr>
              <a:t>contagio</a:t>
            </a:r>
            <a:r>
              <a:rPr lang="en-US" sz="1200" b="1" dirty="0">
                <a:solidFill>
                  <a:srgbClr val="1E3E85"/>
                </a:solidFill>
              </a:rPr>
              <a:t> en las zonas </a:t>
            </a:r>
            <a:r>
              <a:rPr lang="en-US" sz="1200" dirty="0">
                <a:solidFill>
                  <a:srgbClr val="1E3E85"/>
                </a:solidFill>
              </a:rPr>
              <a:t>rurales de la </a:t>
            </a:r>
            <a:r>
              <a:rPr lang="en-US" sz="1200" dirty="0" err="1">
                <a:solidFill>
                  <a:srgbClr val="1E3E85"/>
                </a:solidFill>
              </a:rPr>
              <a:t>región</a:t>
            </a:r>
            <a:r>
              <a:rPr lang="en-US" sz="1200" dirty="0">
                <a:solidFill>
                  <a:srgbClr val="1E3E85"/>
                </a:solidFill>
              </a:rPr>
              <a:t>, </a:t>
            </a:r>
            <a:r>
              <a:rPr lang="en-US" sz="1200" dirty="0" err="1">
                <a:solidFill>
                  <a:srgbClr val="1E3E85"/>
                </a:solidFill>
              </a:rPr>
              <a:t>producto</a:t>
            </a:r>
            <a:r>
              <a:rPr lang="en-US" sz="1200" dirty="0">
                <a:solidFill>
                  <a:srgbClr val="1E3E85"/>
                </a:solidFill>
              </a:rPr>
              <a:t> de trabajo conjunto con </a:t>
            </a:r>
            <a:r>
              <a:rPr lang="en-US" sz="1200" dirty="0" err="1">
                <a:solidFill>
                  <a:srgbClr val="1E3E85"/>
                </a:solidFill>
              </a:rPr>
              <a:t>el</a:t>
            </a:r>
            <a:r>
              <a:rPr lang="en-US" sz="1200" dirty="0">
                <a:solidFill>
                  <a:srgbClr val="1E3E85"/>
                </a:solidFill>
              </a:rPr>
              <a:t> OIRSA y CVP para 575 </a:t>
            </a:r>
            <a:r>
              <a:rPr lang="en-US" sz="1200" dirty="0" err="1">
                <a:solidFill>
                  <a:srgbClr val="1E3E85"/>
                </a:solidFill>
              </a:rPr>
              <a:t>millones</a:t>
            </a:r>
            <a:r>
              <a:rPr lang="en-US" sz="1200" dirty="0">
                <a:solidFill>
                  <a:srgbClr val="1E3E85"/>
                </a:solidFill>
              </a:rPr>
              <a:t> de </a:t>
            </a:r>
            <a:r>
              <a:rPr lang="en-US" sz="1200" dirty="0" err="1">
                <a:solidFill>
                  <a:srgbClr val="1E3E85"/>
                </a:solidFill>
              </a:rPr>
              <a:t>ciudadanos</a:t>
            </a:r>
            <a:r>
              <a:rPr lang="en-US" sz="1200" dirty="0">
                <a:solidFill>
                  <a:srgbClr val="1E3E85"/>
                </a:solidFill>
              </a:rPr>
              <a:t> de 18 </a:t>
            </a:r>
            <a:r>
              <a:rPr lang="en-US" sz="1200" dirty="0" err="1">
                <a:solidFill>
                  <a:srgbClr val="1E3E85"/>
                </a:solidFill>
              </a:rPr>
              <a:t>países</a:t>
            </a:r>
            <a:r>
              <a:rPr lang="en-US" sz="1200" dirty="0">
                <a:solidFill>
                  <a:srgbClr val="1E3E85"/>
                </a:solidFill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3E85"/>
              </a:buClr>
              <a:buSzPts val="1050"/>
              <a:buFont typeface="Noto Sans Symbols"/>
              <a:buChar char="✔"/>
            </a:pPr>
            <a:r>
              <a:rPr lang="en-US" sz="1200" b="1" dirty="0" err="1">
                <a:solidFill>
                  <a:srgbClr val="1E3E85"/>
                </a:solidFill>
              </a:rPr>
              <a:t>Apoyo</a:t>
            </a:r>
            <a:r>
              <a:rPr lang="en-US" sz="1200" b="1" dirty="0">
                <a:solidFill>
                  <a:srgbClr val="1E3E85"/>
                </a:solidFill>
              </a:rPr>
              <a:t> a las </a:t>
            </a:r>
            <a:r>
              <a:rPr lang="en-US" sz="1200" b="1" dirty="0" err="1">
                <a:solidFill>
                  <a:srgbClr val="1E3E85"/>
                </a:solidFill>
              </a:rPr>
              <a:t>pymes</a:t>
            </a:r>
            <a:r>
              <a:rPr lang="en-US" sz="1200" b="1" dirty="0">
                <a:solidFill>
                  <a:srgbClr val="1E3E85"/>
                </a:solidFill>
              </a:rPr>
              <a:t> </a:t>
            </a:r>
            <a:r>
              <a:rPr lang="en-US" sz="1200" b="1" dirty="0" err="1">
                <a:solidFill>
                  <a:srgbClr val="1E3E85"/>
                </a:solidFill>
              </a:rPr>
              <a:t>andinas</a:t>
            </a:r>
            <a:r>
              <a:rPr lang="en-US" sz="1200" dirty="0">
                <a:solidFill>
                  <a:srgbClr val="1E3E85"/>
                </a:solidFill>
              </a:rPr>
              <a:t> que </a:t>
            </a:r>
            <a:r>
              <a:rPr lang="en-US" sz="1200" dirty="0" err="1">
                <a:solidFill>
                  <a:srgbClr val="1E3E85"/>
                </a:solidFill>
              </a:rPr>
              <a:t>representan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dirty="0" err="1">
                <a:solidFill>
                  <a:srgbClr val="1E3E85"/>
                </a:solidFill>
              </a:rPr>
              <a:t>el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b="1" dirty="0">
                <a:solidFill>
                  <a:srgbClr val="1E3E85"/>
                </a:solidFill>
              </a:rPr>
              <a:t>90% de las </a:t>
            </a:r>
            <a:r>
              <a:rPr lang="en-US" sz="1200" b="1" dirty="0" err="1">
                <a:solidFill>
                  <a:srgbClr val="1E3E85"/>
                </a:solidFill>
              </a:rPr>
              <a:t>empresas</a:t>
            </a:r>
            <a:r>
              <a:rPr lang="en-US" sz="1200" b="1" dirty="0">
                <a:solidFill>
                  <a:srgbClr val="1E3E85"/>
                </a:solidFill>
              </a:rPr>
              <a:t> en la CAN</a:t>
            </a:r>
            <a:r>
              <a:rPr lang="en-US" sz="1200" dirty="0">
                <a:solidFill>
                  <a:srgbClr val="1E3E85"/>
                </a:solidFill>
              </a:rPr>
              <a:t> y </a:t>
            </a:r>
            <a:r>
              <a:rPr lang="en-US" sz="1200" dirty="0" err="1">
                <a:solidFill>
                  <a:srgbClr val="1E3E85"/>
                </a:solidFill>
              </a:rPr>
              <a:t>generan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dirty="0" err="1">
                <a:solidFill>
                  <a:srgbClr val="1E3E85"/>
                </a:solidFill>
              </a:rPr>
              <a:t>el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b="1" dirty="0">
                <a:solidFill>
                  <a:srgbClr val="1E3E85"/>
                </a:solidFill>
              </a:rPr>
              <a:t>60% de </a:t>
            </a:r>
            <a:r>
              <a:rPr lang="en-US" sz="1200" b="1" dirty="0" err="1">
                <a:solidFill>
                  <a:srgbClr val="1E3E85"/>
                </a:solidFill>
              </a:rPr>
              <a:t>empleo</a:t>
            </a:r>
            <a:r>
              <a:rPr lang="en-US" sz="1200" dirty="0">
                <a:solidFill>
                  <a:srgbClr val="1E3E85"/>
                </a:solidFill>
              </a:rPr>
              <a:t>: e-commerce, </a:t>
            </a:r>
            <a:r>
              <a:rPr lang="en-US" sz="1200" b="1" dirty="0">
                <a:solidFill>
                  <a:srgbClr val="1E3E85"/>
                </a:solidFill>
              </a:rPr>
              <a:t>Encuentro Empresarial Andino virtual</a:t>
            </a:r>
            <a:r>
              <a:rPr lang="en-US" sz="1200" dirty="0">
                <a:solidFill>
                  <a:srgbClr val="1E3E85"/>
                </a:solidFill>
              </a:rPr>
              <a:t>, </a:t>
            </a:r>
            <a:r>
              <a:rPr lang="en-US" sz="1200" dirty="0" err="1">
                <a:solidFill>
                  <a:srgbClr val="1E3E85"/>
                </a:solidFill>
              </a:rPr>
              <a:t>capacitación</a:t>
            </a:r>
            <a:r>
              <a:rPr lang="en-US" sz="1200" dirty="0">
                <a:solidFill>
                  <a:srgbClr val="1E3E85"/>
                </a:solidFill>
              </a:rPr>
              <a:t> online e </a:t>
            </a:r>
            <a:r>
              <a:rPr lang="en-US" sz="1200" dirty="0" err="1">
                <a:solidFill>
                  <a:srgbClr val="1E3E85"/>
                </a:solidFill>
              </a:rPr>
              <a:t>impulso</a:t>
            </a:r>
            <a:r>
              <a:rPr lang="en-US" sz="1200" dirty="0">
                <a:solidFill>
                  <a:srgbClr val="1E3E85"/>
                </a:solidFill>
              </a:rPr>
              <a:t> a las </a:t>
            </a:r>
            <a:r>
              <a:rPr lang="en-US" sz="1200" dirty="0" err="1">
                <a:solidFill>
                  <a:srgbClr val="1E3E85"/>
                </a:solidFill>
              </a:rPr>
              <a:t>cadenas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dirty="0" err="1">
                <a:solidFill>
                  <a:srgbClr val="1E3E85"/>
                </a:solidFill>
              </a:rPr>
              <a:t>regionales</a:t>
            </a:r>
            <a:r>
              <a:rPr lang="en-US" sz="1200" dirty="0">
                <a:solidFill>
                  <a:srgbClr val="1E3E85"/>
                </a:solidFill>
              </a:rPr>
              <a:t> de valor.</a:t>
            </a:r>
            <a:endParaRPr sz="1200" dirty="0">
              <a:solidFill>
                <a:srgbClr val="1E3E85"/>
              </a:solidFill>
            </a:endParaRPr>
          </a:p>
          <a:p>
            <a:pPr marL="171450" marR="0" lvl="0" indent="-180975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3E85"/>
              </a:buClr>
              <a:buSzPts val="1200"/>
              <a:buChar char="✔"/>
            </a:pPr>
            <a:r>
              <a:rPr lang="en-US" sz="1200" b="1" dirty="0" err="1">
                <a:solidFill>
                  <a:srgbClr val="1E3E85"/>
                </a:solidFill>
              </a:rPr>
              <a:t>Donación</a:t>
            </a:r>
            <a:r>
              <a:rPr lang="en-US" sz="1200" b="1" dirty="0">
                <a:solidFill>
                  <a:srgbClr val="1E3E85"/>
                </a:solidFill>
              </a:rPr>
              <a:t> de Colombia </a:t>
            </a:r>
            <a:r>
              <a:rPr lang="en-US" sz="1200" dirty="0">
                <a:solidFill>
                  <a:srgbClr val="1E3E85"/>
                </a:solidFill>
              </a:rPr>
              <a:t>a </a:t>
            </a:r>
            <a:r>
              <a:rPr lang="en-US" sz="1200" dirty="0" err="1">
                <a:solidFill>
                  <a:srgbClr val="1E3E85"/>
                </a:solidFill>
              </a:rPr>
              <a:t>nombre</a:t>
            </a:r>
            <a:r>
              <a:rPr lang="en-US" sz="1200" dirty="0">
                <a:solidFill>
                  <a:srgbClr val="1E3E85"/>
                </a:solidFill>
              </a:rPr>
              <a:t> de la CAN a la OPS para </a:t>
            </a:r>
            <a:r>
              <a:rPr lang="en-US" sz="1200" dirty="0" err="1">
                <a:solidFill>
                  <a:srgbClr val="1E3E85"/>
                </a:solidFill>
              </a:rPr>
              <a:t>v</a:t>
            </a:r>
            <a:r>
              <a:rPr lang="en-US" sz="1200" b="1" dirty="0" err="1">
                <a:solidFill>
                  <a:srgbClr val="1E3E85"/>
                </a:solidFill>
              </a:rPr>
              <a:t>acunación</a:t>
            </a:r>
            <a:r>
              <a:rPr lang="en-US" sz="1200" b="1" dirty="0">
                <a:solidFill>
                  <a:srgbClr val="1E3E85"/>
                </a:solidFill>
              </a:rPr>
              <a:t> a población </a:t>
            </a:r>
            <a:r>
              <a:rPr lang="en-US" sz="1200" b="1" dirty="0" err="1">
                <a:solidFill>
                  <a:srgbClr val="1E3E85"/>
                </a:solidFill>
              </a:rPr>
              <a:t>indígena</a:t>
            </a:r>
            <a:r>
              <a:rPr lang="en-US" sz="1200" b="1" dirty="0">
                <a:solidFill>
                  <a:srgbClr val="1E3E85"/>
                </a:solidFill>
              </a:rPr>
              <a:t>.</a:t>
            </a:r>
            <a:endParaRPr sz="1200" b="1" dirty="0">
              <a:solidFill>
                <a:srgbClr val="1E3E85"/>
              </a:solidFill>
            </a:endParaRPr>
          </a:p>
          <a:p>
            <a:pPr marL="171450" marR="0" lvl="0" indent="-180975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3E85"/>
              </a:buClr>
              <a:buSzPts val="1200"/>
              <a:buChar char="✔"/>
            </a:pPr>
            <a:r>
              <a:rPr lang="en-US" sz="1200" b="1" dirty="0">
                <a:solidFill>
                  <a:srgbClr val="1E3E85"/>
                </a:solidFill>
              </a:rPr>
              <a:t>Más de 50 mil personas </a:t>
            </a:r>
            <a:r>
              <a:rPr lang="en-US" sz="1200" dirty="0" err="1">
                <a:solidFill>
                  <a:srgbClr val="1E3E85"/>
                </a:solidFill>
              </a:rPr>
              <a:t>participaron</a:t>
            </a:r>
            <a:r>
              <a:rPr lang="en-US" sz="1200" dirty="0">
                <a:solidFill>
                  <a:srgbClr val="1E3E85"/>
                </a:solidFill>
              </a:rPr>
              <a:t> en </a:t>
            </a:r>
            <a:r>
              <a:rPr lang="en-US" sz="1200" dirty="0" err="1">
                <a:solidFill>
                  <a:srgbClr val="1E3E85"/>
                </a:solidFill>
              </a:rPr>
              <a:t>foros</a:t>
            </a:r>
            <a:r>
              <a:rPr lang="en-US" sz="1200" dirty="0">
                <a:solidFill>
                  <a:srgbClr val="1E3E85"/>
                </a:solidFill>
              </a:rPr>
              <a:t> del </a:t>
            </a:r>
            <a:r>
              <a:rPr lang="en-US" sz="1200" dirty="0" err="1">
                <a:solidFill>
                  <a:srgbClr val="1E3E85"/>
                </a:solidFill>
              </a:rPr>
              <a:t>e</a:t>
            </a:r>
            <a:r>
              <a:rPr lang="en-US" sz="1200" b="1" dirty="0" err="1">
                <a:solidFill>
                  <a:srgbClr val="1E3E85"/>
                </a:solidFill>
              </a:rPr>
              <a:t>mpoderamiento</a:t>
            </a:r>
            <a:r>
              <a:rPr lang="en-US" sz="1200" b="1" dirty="0">
                <a:solidFill>
                  <a:srgbClr val="1E3E85"/>
                </a:solidFill>
              </a:rPr>
              <a:t> de la </a:t>
            </a:r>
            <a:r>
              <a:rPr lang="en-US" sz="1200" b="1" dirty="0" err="1">
                <a:solidFill>
                  <a:srgbClr val="1E3E85"/>
                </a:solidFill>
              </a:rPr>
              <a:t>mujer</a:t>
            </a:r>
            <a:r>
              <a:rPr lang="en-US" sz="1200" dirty="0">
                <a:solidFill>
                  <a:srgbClr val="1E3E85"/>
                </a:solidFill>
              </a:rPr>
              <a:t> y </a:t>
            </a:r>
            <a:r>
              <a:rPr lang="en-US" sz="1200" dirty="0" err="1">
                <a:solidFill>
                  <a:srgbClr val="1E3E85"/>
                </a:solidFill>
              </a:rPr>
              <a:t>promoción</a:t>
            </a:r>
            <a:r>
              <a:rPr lang="en-US" sz="1200" dirty="0">
                <a:solidFill>
                  <a:srgbClr val="1E3E85"/>
                </a:solidFill>
              </a:rPr>
              <a:t> de </a:t>
            </a:r>
            <a:r>
              <a:rPr lang="en-US" sz="1200" dirty="0" err="1">
                <a:solidFill>
                  <a:srgbClr val="1E3E85"/>
                </a:solidFill>
              </a:rPr>
              <a:t>participación</a:t>
            </a:r>
            <a:r>
              <a:rPr lang="en-US" sz="1200" dirty="0">
                <a:solidFill>
                  <a:srgbClr val="1E3E85"/>
                </a:solidFill>
              </a:rPr>
              <a:t> en </a:t>
            </a:r>
            <a:r>
              <a:rPr lang="en-US" sz="1200" dirty="0" err="1">
                <a:solidFill>
                  <a:srgbClr val="1E3E85"/>
                </a:solidFill>
              </a:rPr>
              <a:t>economía</a:t>
            </a:r>
            <a:r>
              <a:rPr lang="en-US" sz="1200" dirty="0">
                <a:solidFill>
                  <a:srgbClr val="1E3E85"/>
                </a:solidFill>
              </a:rPr>
              <a:t> digital y </a:t>
            </a:r>
            <a:r>
              <a:rPr lang="en-US" sz="1200" dirty="0" err="1">
                <a:solidFill>
                  <a:srgbClr val="1E3E85"/>
                </a:solidFill>
              </a:rPr>
              <a:t>otras</a:t>
            </a:r>
            <a:r>
              <a:rPr lang="en-US" sz="1200" dirty="0">
                <a:solidFill>
                  <a:srgbClr val="1E3E85"/>
                </a:solidFill>
              </a:rPr>
              <a:t> </a:t>
            </a:r>
            <a:r>
              <a:rPr lang="en-US" sz="1200" dirty="0" err="1">
                <a:solidFill>
                  <a:srgbClr val="1E3E85"/>
                </a:solidFill>
              </a:rPr>
              <a:t>acciones</a:t>
            </a:r>
            <a:r>
              <a:rPr lang="en-US" sz="1200" dirty="0">
                <a:solidFill>
                  <a:srgbClr val="1E3E85"/>
                </a:solidFill>
              </a:rPr>
              <a:t>.</a:t>
            </a:r>
            <a:endParaRPr sz="1200" dirty="0">
              <a:solidFill>
                <a:srgbClr val="1E3E85"/>
              </a:solidFill>
            </a:endParaRPr>
          </a:p>
        </p:txBody>
      </p:sp>
      <p:sp>
        <p:nvSpPr>
          <p:cNvPr id="234" name="Google Shape;234;p15"/>
          <p:cNvSpPr txBox="1">
            <a:spLocks noGrp="1"/>
          </p:cNvSpPr>
          <p:nvPr>
            <p:ph type="sldNum" idx="12"/>
          </p:nvPr>
        </p:nvSpPr>
        <p:spPr>
          <a:xfrm>
            <a:off x="6788404" y="15433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5"/>
          <p:cNvSpPr txBox="1"/>
          <p:nvPr/>
        </p:nvSpPr>
        <p:spPr>
          <a:xfrm>
            <a:off x="5039356" y="681024"/>
            <a:ext cx="410464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2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ACCIONES </a:t>
            </a:r>
            <a:r>
              <a:rPr lang="en-US" sz="16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REALIZADAS EN PANDEMIA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5"/>
          <p:cNvPicPr preferRelativeResize="0"/>
          <p:nvPr/>
        </p:nvPicPr>
        <p:blipFill rotWithShape="1">
          <a:blip r:embed="rId3">
            <a:alphaModFix/>
          </a:blip>
          <a:srcRect l="20560" r="20560"/>
          <a:stretch/>
        </p:blipFill>
        <p:spPr>
          <a:xfrm>
            <a:off x="2987162" y="2678076"/>
            <a:ext cx="1702200" cy="1598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7" name="Google Shape;237;p15"/>
          <p:cNvPicPr preferRelativeResize="0"/>
          <p:nvPr/>
        </p:nvPicPr>
        <p:blipFill rotWithShape="1">
          <a:blip r:embed="rId4">
            <a:alphaModFix/>
          </a:blip>
          <a:srcRect l="3349" r="3358"/>
          <a:stretch/>
        </p:blipFill>
        <p:spPr>
          <a:xfrm>
            <a:off x="2636621" y="1081132"/>
            <a:ext cx="2052900" cy="146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8" name="Google Shape;23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093" y="2678076"/>
            <a:ext cx="2569332" cy="15667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9" name="Google Shape;239;p15"/>
          <p:cNvPicPr preferRelativeResize="0"/>
          <p:nvPr/>
        </p:nvPicPr>
        <p:blipFill rotWithShape="1">
          <a:blip r:embed="rId6">
            <a:alphaModFix/>
          </a:blip>
          <a:srcRect r="25009"/>
          <a:stretch/>
        </p:blipFill>
        <p:spPr>
          <a:xfrm>
            <a:off x="233268" y="1081131"/>
            <a:ext cx="2199600" cy="146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0" name="Google Shape;24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700" y="154146"/>
            <a:ext cx="1079021" cy="28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43939" y="-22043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/>
          <p:nvPr/>
        </p:nvSpPr>
        <p:spPr>
          <a:xfrm>
            <a:off x="8431619" y="154146"/>
            <a:ext cx="3384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604ef3551_0_16"/>
          <p:cNvSpPr/>
          <p:nvPr/>
        </p:nvSpPr>
        <p:spPr>
          <a:xfrm>
            <a:off x="266691" y="1240580"/>
            <a:ext cx="3603600" cy="314550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g11604ef3551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11604ef3551_0_16"/>
          <p:cNvSpPr txBox="1"/>
          <p:nvPr/>
        </p:nvSpPr>
        <p:spPr>
          <a:xfrm>
            <a:off x="205740" y="529987"/>
            <a:ext cx="869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3CA6"/>
                </a:solidFill>
              </a:rPr>
              <a:t>Prioridades en la agenda de trabajo 2022</a:t>
            </a:r>
            <a:endParaRPr sz="1400" b="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11604ef3551_0_16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11604ef3551_0_16"/>
          <p:cNvSpPr txBox="1"/>
          <p:nvPr/>
        </p:nvSpPr>
        <p:spPr>
          <a:xfrm>
            <a:off x="374351" y="1347650"/>
            <a:ext cx="3506700" cy="330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1-</a:t>
            </a:r>
            <a:r>
              <a:rPr lang="es-ES" sz="1100" i="1" dirty="0">
                <a:solidFill>
                  <a:schemeClr val="lt1"/>
                </a:solidFill>
              </a:rPr>
              <a:t>Segunda etapa del proyecto de la Plataforma Tecnológica Ambiental Andina</a:t>
            </a: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2-Proyecto  de </a:t>
            </a:r>
            <a:r>
              <a:rPr lang="en-US" sz="1100" i="1" dirty="0" err="1">
                <a:solidFill>
                  <a:schemeClr val="lt1"/>
                </a:solidFill>
              </a:rPr>
              <a:t>interoperabilidad</a:t>
            </a:r>
            <a:r>
              <a:rPr lang="en-US" sz="1100" i="1" dirty="0">
                <a:solidFill>
                  <a:schemeClr val="lt1"/>
                </a:solidFill>
              </a:rPr>
              <a:t> </a:t>
            </a:r>
            <a:r>
              <a:rPr lang="en-US" sz="1100" i="1" dirty="0" err="1">
                <a:solidFill>
                  <a:schemeClr val="lt1"/>
                </a:solidFill>
              </a:rPr>
              <a:t>comunitaria</a:t>
            </a:r>
            <a:r>
              <a:rPr lang="en-US" sz="1100" i="1" dirty="0">
                <a:solidFill>
                  <a:schemeClr val="lt1"/>
                </a:solidFill>
              </a:rPr>
              <a:t> INTERCOM</a:t>
            </a: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3-Centro Regional de </a:t>
            </a:r>
            <a:r>
              <a:rPr lang="en-US" sz="1100" i="1" dirty="0" err="1">
                <a:solidFill>
                  <a:schemeClr val="lt1"/>
                </a:solidFill>
              </a:rPr>
              <a:t>Inteligencia</a:t>
            </a:r>
            <a:r>
              <a:rPr lang="en-US" sz="1100" i="1" dirty="0">
                <a:solidFill>
                  <a:schemeClr val="lt1"/>
                </a:solidFill>
              </a:rPr>
              <a:t> </a:t>
            </a:r>
            <a:r>
              <a:rPr lang="en-US" sz="1100" i="1" dirty="0" err="1">
                <a:solidFill>
                  <a:schemeClr val="lt1"/>
                </a:solidFill>
              </a:rPr>
              <a:t>Fitosanitaria</a:t>
            </a:r>
            <a:r>
              <a:rPr lang="en-US" sz="1100" i="1" dirty="0">
                <a:solidFill>
                  <a:schemeClr val="lt1"/>
                </a:solidFill>
              </a:rPr>
              <a:t> </a:t>
            </a: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4-Alcanzar la </a:t>
            </a:r>
            <a:r>
              <a:rPr lang="en-US" sz="1100" i="1" dirty="0" err="1">
                <a:solidFill>
                  <a:schemeClr val="lt1"/>
                </a:solidFill>
              </a:rPr>
              <a:t>interconexión</a:t>
            </a:r>
            <a:r>
              <a:rPr lang="en-US" sz="1100" i="1" dirty="0">
                <a:solidFill>
                  <a:schemeClr val="lt1"/>
                </a:solidFill>
              </a:rPr>
              <a:t> regional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5-</a:t>
            </a:r>
            <a:r>
              <a:rPr lang="es-ES" sz="1100" i="1" dirty="0">
                <a:solidFill>
                  <a:schemeClr val="lt1"/>
                </a:solidFill>
              </a:rPr>
              <a:t>Placa y Licencia Vehicular Única Andina </a:t>
            </a: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6-Reactivación del turismo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i="1" dirty="0">
                <a:solidFill>
                  <a:schemeClr val="lt1"/>
                </a:solidFill>
              </a:rPr>
              <a:t>7-Monitoreo </a:t>
            </a:r>
            <a:r>
              <a:rPr lang="en-US" sz="1100" i="1" dirty="0" err="1">
                <a:solidFill>
                  <a:schemeClr val="lt1"/>
                </a:solidFill>
              </a:rPr>
              <a:t>sobre</a:t>
            </a:r>
            <a:r>
              <a:rPr lang="en-US" sz="1100" i="1" dirty="0">
                <a:solidFill>
                  <a:schemeClr val="lt1"/>
                </a:solidFill>
              </a:rPr>
              <a:t> </a:t>
            </a:r>
            <a:r>
              <a:rPr lang="en-US" sz="1100" i="1" dirty="0" err="1">
                <a:solidFill>
                  <a:schemeClr val="lt1"/>
                </a:solidFill>
              </a:rPr>
              <a:t>cumplimiento</a:t>
            </a:r>
            <a:r>
              <a:rPr lang="en-US" sz="1100" i="1" dirty="0">
                <a:solidFill>
                  <a:schemeClr val="lt1"/>
                </a:solidFill>
              </a:rPr>
              <a:t> de la </a:t>
            </a:r>
            <a:r>
              <a:rPr lang="en-US" sz="1100" i="1" dirty="0" err="1">
                <a:solidFill>
                  <a:schemeClr val="lt1"/>
                </a:solidFill>
              </a:rPr>
              <a:t>norma</a:t>
            </a:r>
            <a:r>
              <a:rPr lang="en-US" sz="1100" i="1" dirty="0">
                <a:solidFill>
                  <a:schemeClr val="lt1"/>
                </a:solidFill>
              </a:rPr>
              <a:t> que </a:t>
            </a:r>
            <a:r>
              <a:rPr lang="en-US" sz="1100" i="1" dirty="0" err="1">
                <a:solidFill>
                  <a:schemeClr val="lt1"/>
                </a:solidFill>
              </a:rPr>
              <a:t>elimina</a:t>
            </a:r>
            <a:r>
              <a:rPr lang="en-US" sz="1100" i="1" dirty="0">
                <a:solidFill>
                  <a:schemeClr val="lt1"/>
                </a:solidFill>
              </a:rPr>
              <a:t> cargos de roaming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g11604ef3551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00" y="154146"/>
            <a:ext cx="1079021" cy="28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A5EB5E88-E2FC-472D-858C-E69852041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01" y="889102"/>
            <a:ext cx="3854267" cy="34539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227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9"/>
          <p:cNvSpPr/>
          <p:nvPr/>
        </p:nvSpPr>
        <p:spPr>
          <a:xfrm>
            <a:off x="5150395" y="1557572"/>
            <a:ext cx="3781735" cy="956573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9"/>
          <p:cNvSpPr/>
          <p:nvPr/>
        </p:nvSpPr>
        <p:spPr>
          <a:xfrm>
            <a:off x="0" y="4041422"/>
            <a:ext cx="9146709" cy="1034738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9"/>
          <p:cNvSpPr txBox="1"/>
          <p:nvPr/>
        </p:nvSpPr>
        <p:spPr>
          <a:xfrm>
            <a:off x="2030896" y="4420152"/>
            <a:ext cx="128580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Av. Paseo de la Republica 3895, Lima 27 – Perú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Teléfono: (511) 710 6400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9"/>
          <p:cNvSpPr txBox="1"/>
          <p:nvPr/>
        </p:nvSpPr>
        <p:spPr>
          <a:xfrm>
            <a:off x="3385078" y="4467030"/>
            <a:ext cx="305008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www.comunidadandina.org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467" y="4457329"/>
            <a:ext cx="1468951" cy="3333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19"/>
          <p:cNvCxnSpPr/>
          <p:nvPr/>
        </p:nvCxnSpPr>
        <p:spPr>
          <a:xfrm>
            <a:off x="3387787" y="4264225"/>
            <a:ext cx="0" cy="682054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352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19"/>
          <p:cNvCxnSpPr/>
          <p:nvPr/>
        </p:nvCxnSpPr>
        <p:spPr>
          <a:xfrm>
            <a:off x="6437875" y="4226647"/>
            <a:ext cx="0" cy="682054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2352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7" name="Google Shape;27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4609" y="1261755"/>
            <a:ext cx="449881" cy="46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4594" y="3775899"/>
            <a:ext cx="449881" cy="46754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9"/>
          <p:cNvSpPr txBox="1"/>
          <p:nvPr/>
        </p:nvSpPr>
        <p:spPr>
          <a:xfrm>
            <a:off x="5387010" y="1680653"/>
            <a:ext cx="2941001" cy="71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¡GRACIAS!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5163" y="4041422"/>
            <a:ext cx="2708837" cy="1021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8BA4178-A0A0-054A-A201-D4D1C6D6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39" y="568231"/>
            <a:ext cx="4427221" cy="355438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7DC8E94-6DB9-4245-BE3A-8B20F5797D77}"/>
              </a:ext>
            </a:extLst>
          </p:cNvPr>
          <p:cNvSpPr/>
          <p:nvPr/>
        </p:nvSpPr>
        <p:spPr>
          <a:xfrm>
            <a:off x="205739" y="4158046"/>
            <a:ext cx="4427220" cy="748038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B89B77-3F4B-6D40-A75F-7D55604A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339" y="13940"/>
            <a:ext cx="591922" cy="61516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8DC574D-8433-F341-AD2D-54729BD0F26D}"/>
              </a:ext>
            </a:extLst>
          </p:cNvPr>
          <p:cNvSpPr txBox="1"/>
          <p:nvPr/>
        </p:nvSpPr>
        <p:spPr>
          <a:xfrm>
            <a:off x="266700" y="4214269"/>
            <a:ext cx="43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mayo de 1969 </a:t>
            </a:r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firmó el Acuerdo de Cartagena, Tratado Constitutivo del Pacto Andino, </a:t>
            </a:r>
          </a:p>
          <a:p>
            <a:pPr algn="ctr"/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 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 Andina (CAN)</a:t>
            </a:r>
            <a:r>
              <a:rPr lang="es-PE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PE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10483FB7-6015-2441-A63F-8BDA91D16F9D}"/>
              </a:ext>
            </a:extLst>
          </p:cNvPr>
          <p:cNvSpPr txBox="1">
            <a:spLocks/>
          </p:cNvSpPr>
          <p:nvPr/>
        </p:nvSpPr>
        <p:spPr>
          <a:xfrm>
            <a:off x="4831217" y="1309789"/>
            <a:ext cx="3963357" cy="348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es-ES_tradnl" sz="1200" b="1" dirty="0">
              <a:solidFill>
                <a:srgbClr val="003CA6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PROMOVER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el desarrollo y la mejora de la calidad de vida de los ciudadanos andinos. 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IMPULSAR</a:t>
            </a:r>
            <a:r>
              <a:rPr lang="es-PE" sz="14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el crecimiento y la generación de empleo productivo.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MX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MX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CONTRIBUIR</a:t>
            </a:r>
            <a:r>
              <a:rPr lang="es-MX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MX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 mejoramiento de la posición de los países de la CAN en el contexto económico internacional. </a:t>
            </a:r>
          </a:p>
          <a:p>
            <a:pPr algn="just">
              <a:defRPr/>
            </a:pPr>
            <a:endParaRPr lang="es-PE" sz="1200" dirty="0">
              <a:solidFill>
                <a:srgbClr val="003CA6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PE" sz="1200" b="1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00B0F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FACILITAR</a:t>
            </a:r>
            <a:r>
              <a:rPr lang="es-PE" sz="1200" dirty="0">
                <a:solidFill>
                  <a:srgbClr val="003CA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la participación de los cuatro países en el proceso de integración regional, con miras a la formación gradual de un “mercado común latinoamericano”.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es-PE" sz="1200" dirty="0">
              <a:solidFill>
                <a:srgbClr val="1E3E85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704D00-A776-734F-8D6D-621CF34B2E12}"/>
              </a:ext>
            </a:extLst>
          </p:cNvPr>
          <p:cNvSpPr txBox="1"/>
          <p:nvPr/>
        </p:nvSpPr>
        <p:spPr>
          <a:xfrm>
            <a:off x="4831217" y="762420"/>
            <a:ext cx="366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>
                <a:solidFill>
                  <a:srgbClr val="003CA6"/>
                </a:solidFill>
                <a:latin typeface="Arial" charset="0"/>
                <a:ea typeface="Arial" charset="0"/>
                <a:cs typeface="Arial" charset="0"/>
              </a:rPr>
              <a:t>LA COMUNIDAD ANDINA: 53 AÑOS DE INTEGRACIÓN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C41F5BF-88E9-6A4D-AC5D-24295E00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7174" y="148232"/>
            <a:ext cx="2057400" cy="273844"/>
          </a:xfrm>
        </p:spPr>
        <p:txBody>
          <a:bodyPr/>
          <a:lstStyle/>
          <a:p>
            <a:fld id="{20934B1A-D116-CC44-B189-C60A55F7C93B}" type="slidenum">
              <a:rPr lang="es-P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s-P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B22A3C-FDB7-7B41-9BEC-249A555AC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3879" b="5915"/>
          <a:stretch/>
        </p:blipFill>
        <p:spPr>
          <a:xfrm>
            <a:off x="266700" y="154146"/>
            <a:ext cx="1087647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7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188;p3">
            <a:extLst>
              <a:ext uri="{FF2B5EF4-FFF2-40B4-BE49-F238E27FC236}">
                <a16:creationId xmlns:a16="http://schemas.microsoft.com/office/drawing/2014/main" id="{0F676F9E-9BDC-F372-0EE2-2C5307A4D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1631950"/>
            <a:ext cx="7953375" cy="2290724"/>
          </a:xfrm>
          <a:prstGeom prst="rect">
            <a:avLst/>
          </a:prstGeom>
          <a:solidFill>
            <a:srgbClr val="003C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PE" altLang="es-PE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9" name="Google Shape;189;p3">
            <a:extLst>
              <a:ext uri="{FF2B5EF4-FFF2-40B4-BE49-F238E27FC236}">
                <a16:creationId xmlns:a16="http://schemas.microsoft.com/office/drawing/2014/main" id="{30540899-801A-2F11-0C7C-7AB5A21D7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0" y="1631950"/>
            <a:ext cx="2122488" cy="2178050"/>
          </a:xfrm>
          <a:prstGeom prst="ellipse">
            <a:avLst/>
          </a:prstGeom>
          <a:solidFill>
            <a:srgbClr val="003C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s-PE" altLang="es-PE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00" name="Google Shape;191;p3">
            <a:extLst>
              <a:ext uri="{FF2B5EF4-FFF2-40B4-BE49-F238E27FC236}">
                <a16:creationId xmlns:a16="http://schemas.microsoft.com/office/drawing/2014/main" id="{F3030BAF-CA0D-3C0E-D3AD-F8A27EDC9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137477"/>
            <a:ext cx="8137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000" b="1" dirty="0">
                <a:solidFill>
                  <a:srgbClr val="003C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 COMUNIDAD ANDINA </a:t>
            </a:r>
            <a:r>
              <a:rPr lang="en-US" altLang="es-P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 CIFRAS  </a:t>
            </a:r>
            <a:endParaRPr lang="es-PE" altLang="es-PE" dirty="0"/>
          </a:p>
        </p:txBody>
      </p:sp>
      <p:sp>
        <p:nvSpPr>
          <p:cNvPr id="4101" name="Google Shape;193;p3">
            <a:extLst>
              <a:ext uri="{FF2B5EF4-FFF2-40B4-BE49-F238E27FC236}">
                <a16:creationId xmlns:a16="http://schemas.microsoft.com/office/drawing/2014/main" id="{F94C2E26-FCCA-339C-22BD-384F9F608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4060825"/>
            <a:ext cx="7951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Somos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115 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millones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de 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ciudadanos</a:t>
            </a:r>
            <a:r>
              <a:rPr lang="en-US" altLang="es-PE" sz="1600" b="1" i="1" dirty="0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 </a:t>
            </a:r>
            <a:r>
              <a:rPr lang="en-US" altLang="es-PE" sz="1600" b="1" i="1" dirty="0" err="1">
                <a:solidFill>
                  <a:srgbClr val="D1A701"/>
                </a:solidFill>
                <a:latin typeface="Arial"/>
                <a:sym typeface="Arial" panose="020B0604020202020204" pitchFamily="34" charset="0"/>
              </a:rPr>
              <a:t>andinos</a:t>
            </a:r>
            <a:endParaRPr lang="es-PE" altLang="es-PE" dirty="0" err="1">
              <a:latin typeface="Arial"/>
            </a:endParaRPr>
          </a:p>
          <a:p>
            <a:pPr algn="ctr" eaLnBrk="1" hangingPunct="1"/>
            <a:r>
              <a:rPr lang="en-US" altLang="es-PE" sz="1200" i="1" dirty="0">
                <a:solidFill>
                  <a:srgbClr val="003CA6"/>
                </a:solidFill>
                <a:latin typeface="Arial"/>
                <a:sym typeface="Arial" panose="020B0604020202020204" pitchFamily="34" charset="0"/>
              </a:rPr>
              <a:t>Bolivia: 10.4%; Colombia: 44.9%; Ecuador: 15.6% y Perú: 29%</a:t>
            </a:r>
            <a:endParaRPr lang="es-PE" altLang="es-PE" dirty="0">
              <a:latin typeface="Arial"/>
            </a:endParaRPr>
          </a:p>
        </p:txBody>
      </p:sp>
      <p:sp>
        <p:nvSpPr>
          <p:cNvPr id="4102" name="Google Shape;194;p3">
            <a:extLst>
              <a:ext uri="{FF2B5EF4-FFF2-40B4-BE49-F238E27FC236}">
                <a16:creationId xmlns:a16="http://schemas.microsoft.com/office/drawing/2014/main" id="{7C25D520-F41C-186A-6395-563D9288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908175"/>
            <a:ext cx="1352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 Miembros:</a:t>
            </a:r>
            <a:endParaRPr lang="es-PE" altLang="es-PE"/>
          </a:p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Bolivia, Colombia, </a:t>
            </a:r>
            <a:endParaRPr lang="es-PE" altLang="es-PE"/>
          </a:p>
          <a:p>
            <a:pPr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Ecuador y Perú</a:t>
            </a:r>
            <a:endParaRPr lang="es-PE" altLang="es-PE"/>
          </a:p>
        </p:txBody>
      </p:sp>
      <p:sp>
        <p:nvSpPr>
          <p:cNvPr id="4103" name="Google Shape;195;p3">
            <a:extLst>
              <a:ext uri="{FF2B5EF4-FFF2-40B4-BE49-F238E27FC236}">
                <a16:creationId xmlns:a16="http://schemas.microsoft.com/office/drawing/2014/main" id="{5EBB9EE6-4177-84B4-AFB4-F28987BA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0813" y="1846263"/>
            <a:ext cx="10541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lang="es-PE" altLang="es-PE"/>
          </a:p>
        </p:txBody>
      </p:sp>
      <p:sp>
        <p:nvSpPr>
          <p:cNvPr id="4104" name="Google Shape;196;p3">
            <a:extLst>
              <a:ext uri="{FF2B5EF4-FFF2-40B4-BE49-F238E27FC236}">
                <a16:creationId xmlns:a16="http://schemas.microsoft.com/office/drawing/2014/main" id="{1E05FE87-F05B-4E3A-68D8-EE5CD0882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2835275"/>
            <a:ext cx="1096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km</a:t>
            </a:r>
            <a:r>
              <a:rPr lang="en-US" altLang="es-PE" sz="10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es-PE" altLang="es-PE"/>
          </a:p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territorio</a:t>
            </a:r>
            <a:endParaRPr lang="es-PE" altLang="es-PE"/>
          </a:p>
        </p:txBody>
      </p:sp>
      <p:sp>
        <p:nvSpPr>
          <p:cNvPr id="4105" name="Google Shape;197;p3">
            <a:extLst>
              <a:ext uri="{FF2B5EF4-FFF2-40B4-BE49-F238E27FC236}">
                <a16:creationId xmlns:a16="http://schemas.microsoft.com/office/drawing/2014/main" id="{DA2AE82D-BFEA-A7AE-A67D-2AE8F336A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2171700"/>
            <a:ext cx="94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lang="es-PE" altLang="es-PE"/>
          </a:p>
        </p:txBody>
      </p:sp>
      <p:sp>
        <p:nvSpPr>
          <p:cNvPr id="4106" name="Google Shape;200;p3">
            <a:extLst>
              <a:ext uri="{FF2B5EF4-FFF2-40B4-BE49-F238E27FC236}">
                <a16:creationId xmlns:a16="http://schemas.microsoft.com/office/drawing/2014/main" id="{53C604F0-5324-F22F-E77B-90E2C6C01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988" y="2201863"/>
            <a:ext cx="1096962" cy="4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12,5%</a:t>
            </a:r>
            <a:endParaRPr lang="es-PE" altLang="es-PE" sz="2400" b="1" baseline="30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7" name="Google Shape;201;p3">
            <a:extLst>
              <a:ext uri="{FF2B5EF4-FFF2-40B4-BE49-F238E27FC236}">
                <a16:creationId xmlns:a16="http://schemas.microsoft.com/office/drawing/2014/main" id="{AC155A60-138D-7359-EC40-1DADCA3D5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2784475"/>
            <a:ext cx="1384300" cy="8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fue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crecimiento</a:t>
            </a:r>
            <a:endParaRPr lang="es-PE" altLang="es-PE" dirty="0"/>
          </a:p>
          <a:p>
            <a:pPr algn="ctr" eaLnBrk="1" hangingPunct="1"/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Producto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Interno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Bruto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 la CAN el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año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2021 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respecto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del 2020 (</a:t>
            </a:r>
            <a:r>
              <a:rPr lang="en-US" altLang="es-P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Preliminar</a:t>
            </a:r>
            <a:r>
              <a:rPr lang="en-US" altLang="es-P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es-PE" altLang="es-PE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108" name="Google Shape;202;p3">
            <a:extLst>
              <a:ext uri="{FF2B5EF4-FFF2-40B4-BE49-F238E27FC236}">
                <a16:creationId xmlns:a16="http://schemas.microsoft.com/office/drawing/2014/main" id="{AABC6A6D-6F6D-0A9E-7AEB-D9F58DB228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1638" y="2017713"/>
            <a:ext cx="0" cy="1500187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9" name="Google Shape;204;p3">
            <a:extLst>
              <a:ext uri="{FF2B5EF4-FFF2-40B4-BE49-F238E27FC236}">
                <a16:creationId xmlns:a16="http://schemas.microsoft.com/office/drawing/2014/main" id="{D8D72896-5A0B-4555-9C29-E54771C557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4388" y="1974850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Google Shape;205;p3">
            <a:extLst>
              <a:ext uri="{FF2B5EF4-FFF2-40B4-BE49-F238E27FC236}">
                <a16:creationId xmlns:a16="http://schemas.microsoft.com/office/drawing/2014/main" id="{DDA998FB-482F-1A37-3242-A51CD70BE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07013" y="2022475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1" name="Google Shape;206;p3">
            <a:extLst>
              <a:ext uri="{FF2B5EF4-FFF2-40B4-BE49-F238E27FC236}">
                <a16:creationId xmlns:a16="http://schemas.microsoft.com/office/drawing/2014/main" id="{26C70137-3B3D-DD21-F1DD-BABA6402B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2201863"/>
            <a:ext cx="10969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8 667</a:t>
            </a:r>
            <a:endParaRPr lang="es-PE" altLang="es-PE" sz="2800" b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2" name="Google Shape;207;p3">
            <a:extLst>
              <a:ext uri="{FF2B5EF4-FFF2-40B4-BE49-F238E27FC236}">
                <a16:creationId xmlns:a16="http://schemas.microsoft.com/office/drawing/2014/main" id="{69B894E5-9498-E124-DC1D-50D07EF21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2763838"/>
            <a:ext cx="13843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PE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dólares de exportaciones intracomunitarias en el 2021, 32,2% más que en el 2020 </a:t>
            </a:r>
          </a:p>
        </p:txBody>
      </p:sp>
      <p:cxnSp>
        <p:nvCxnSpPr>
          <p:cNvPr id="4113" name="Google Shape;208;p3">
            <a:extLst>
              <a:ext uri="{FF2B5EF4-FFF2-40B4-BE49-F238E27FC236}">
                <a16:creationId xmlns:a16="http://schemas.microsoft.com/office/drawing/2014/main" id="{4D8BD7A3-F215-4319-B600-919021232D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08813" y="2012950"/>
            <a:ext cx="0" cy="1500188"/>
          </a:xfrm>
          <a:prstGeom prst="straightConnector1">
            <a:avLst/>
          </a:prstGeom>
          <a:noFill/>
          <a:ln w="9525">
            <a:solidFill>
              <a:schemeClr val="bg1">
                <a:alpha val="23921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4" name="Google Shape;209;p3">
            <a:extLst>
              <a:ext uri="{FF2B5EF4-FFF2-40B4-BE49-F238E27FC236}">
                <a16:creationId xmlns:a16="http://schemas.microsoft.com/office/drawing/2014/main" id="{C742B7A1-9CB3-5381-8865-7D7EFEB2A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50" y="2233613"/>
            <a:ext cx="147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136 448</a:t>
            </a:r>
            <a:endParaRPr lang="es-PE" altLang="es-PE" sz="2800" b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5" name="Google Shape;210;p3">
            <a:extLst>
              <a:ext uri="{FF2B5EF4-FFF2-40B4-BE49-F238E27FC236}">
                <a16:creationId xmlns:a16="http://schemas.microsoft.com/office/drawing/2014/main" id="{756E5FF9-B72E-7F8A-BD1C-C053FD81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863" y="2767013"/>
            <a:ext cx="1279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 de dólares de exportaciones al mundo en el 2021, 42,1% más que en el 2020</a:t>
            </a:r>
            <a:endParaRPr lang="es-PE" altLang="es-PE"/>
          </a:p>
          <a:p>
            <a:pPr algn="ctr" eaLnBrk="1" hangingPunct="1"/>
            <a:endParaRPr lang="es-PE" altLang="es-PE" sz="1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6" name="Google Shape;211;p3">
            <a:extLst>
              <a:ext uri="{FF2B5EF4-FFF2-40B4-BE49-F238E27FC236}">
                <a16:creationId xmlns:a16="http://schemas.microsoft.com/office/drawing/2014/main" id="{8A77188C-721E-C492-DAF9-79CEAA545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2593975"/>
            <a:ext cx="1270000" cy="149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Asociados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Argentina,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Brasil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Chile, Paraguay y Uruguay.</a:t>
            </a:r>
            <a:endParaRPr lang="es-PE" altLang="es-PE" dirty="0"/>
          </a:p>
          <a:p>
            <a:pPr eaLnBrk="1" hangingPunct="1"/>
            <a:endParaRPr lang="es-PE" altLang="es-PE" sz="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/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Países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Observadores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España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Marruecos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y </a:t>
            </a:r>
            <a:r>
              <a:rPr lang="en-US" altLang="es-PE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Turkiye</a:t>
            </a:r>
            <a:r>
              <a:rPr lang="en-US" altLang="es-PE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s-PE" altLang="es-PE" dirty="0"/>
          </a:p>
          <a:p>
            <a:pPr eaLnBrk="1" hangingPunct="1"/>
            <a:endParaRPr lang="es-PE" altLang="es-PE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7" name="Google Shape;212;p3">
            <a:extLst>
              <a:ext uri="{FF2B5EF4-FFF2-40B4-BE49-F238E27FC236}">
                <a16:creationId xmlns:a16="http://schemas.microsoft.com/office/drawing/2014/main" id="{C0426FBF-AA48-31C1-6FAC-96299E6EC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3513" y="2522538"/>
            <a:ext cx="10541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lang="es-PE" altLang="es-PE"/>
          </a:p>
        </p:txBody>
      </p:sp>
      <p:sp>
        <p:nvSpPr>
          <p:cNvPr id="4118" name="Google Shape;213;p3">
            <a:extLst>
              <a:ext uri="{FF2B5EF4-FFF2-40B4-BE49-F238E27FC236}">
                <a16:creationId xmlns:a16="http://schemas.microsoft.com/office/drawing/2014/main" id="{476094CE-945F-16FD-4321-CD7E86E21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563" y="3192463"/>
            <a:ext cx="1054101" cy="5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lang="es-PE" altLang="es-PE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A1A685A-2072-0011-D39C-00B13399C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339" y="13940"/>
            <a:ext cx="591922" cy="615161"/>
          </a:xfrm>
          <a:prstGeom prst="rect">
            <a:avLst/>
          </a:prstGeom>
        </p:spPr>
      </p:pic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id="{A2E80644-0470-896E-A08F-927BB4A0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2137" y="176135"/>
            <a:ext cx="2057400" cy="273844"/>
          </a:xfrm>
        </p:spPr>
        <p:txBody>
          <a:bodyPr/>
          <a:lstStyle/>
          <a:p>
            <a:fld id="{20934B1A-D116-CC44-B189-C60A55F7C93B}" type="slidenum">
              <a:rPr lang="es-P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s-P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266700" y="2538050"/>
            <a:ext cx="3242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300" b="0" i="1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La Comunidad Andina está conformada por 4 países, órganos intergubernamentales, organismos comunitarios e instancias de participación de la sociedad civil que conforman el Sistema Andino de Integración (SAI).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-924775" y="1119675"/>
            <a:ext cx="5331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SISTEMA ANDINO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endParaRPr sz="2000" b="1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154146"/>
            <a:ext cx="1087647" cy="27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2950" y="9"/>
            <a:ext cx="5331051" cy="507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6606533-425C-4346-B533-160567DD5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665" y="120115"/>
            <a:ext cx="591363" cy="6157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2FC0DB0-1274-4138-A460-657A9819E47D}"/>
              </a:ext>
            </a:extLst>
          </p:cNvPr>
          <p:cNvSpPr txBox="1"/>
          <p:nvPr/>
        </p:nvSpPr>
        <p:spPr>
          <a:xfrm>
            <a:off x="8444753" y="206860"/>
            <a:ext cx="500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" dirty="0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t="22001" b="22001"/>
          <a:stretch/>
        </p:blipFill>
        <p:spPr>
          <a:xfrm>
            <a:off x="236217" y="1032094"/>
            <a:ext cx="8669164" cy="3235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/>
          <p:nvPr/>
        </p:nvSpPr>
        <p:spPr>
          <a:xfrm>
            <a:off x="205739" y="4353890"/>
            <a:ext cx="8730120" cy="603393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05740" y="529987"/>
            <a:ext cx="86996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SECRETARÍA GENERAL DE LA </a:t>
            </a:r>
            <a:r>
              <a:rPr lang="en-US" sz="2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36217" y="4440144"/>
            <a:ext cx="86691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Secretaría es el órgano ejecutivo de la CAN, cuya función es la de administrar el proceso de integración, velar por el cumplimiento de los compromisos comunitarios y presentar iniciativas y propuestas de Decisión. Su sede está ubicada en la ciudad de Lima.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" y="154146"/>
            <a:ext cx="1079021" cy="289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 t="8615" b="8623"/>
          <a:stretch/>
        </p:blipFill>
        <p:spPr>
          <a:xfrm>
            <a:off x="3074225" y="1148306"/>
            <a:ext cx="2857303" cy="151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4">
            <a:alphaModFix/>
          </a:blip>
          <a:srcRect t="8753" b="8745"/>
          <a:stretch/>
        </p:blipFill>
        <p:spPr>
          <a:xfrm>
            <a:off x="196112" y="1148306"/>
            <a:ext cx="2764017" cy="1519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 txBox="1"/>
          <p:nvPr/>
        </p:nvSpPr>
        <p:spPr>
          <a:xfrm>
            <a:off x="196113" y="690627"/>
            <a:ext cx="87397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¿En qué ámbitos de acción trabaja la </a:t>
            </a:r>
            <a:r>
              <a:rPr lang="en-US" sz="2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Secretaría General de la CAN</a:t>
            </a:r>
            <a:r>
              <a:rPr lang="en-US" sz="20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/>
          <p:nvPr/>
        </p:nvSpPr>
        <p:spPr>
          <a:xfrm>
            <a:off x="375724" y="2854893"/>
            <a:ext cx="240390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Acceso a Mercados</a:t>
            </a: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Gravámenes y Restricciones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Origen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Facilitación del Comercio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Competencia y Defensa Comercial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Agropecuaria</a:t>
            </a: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Animal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Sanidad Vegetal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Inocuidad Alimentaria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Calidad y obstáculos técnicos al comercio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3450293" y="2887188"/>
            <a:ext cx="2481235" cy="189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física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pasajeros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mercancías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Interconexión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eléctrica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Telecomunicaciones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Transformación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productiva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Promoción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Comercial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Mipymes</a:t>
            </a: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Complementariedad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Productiva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9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competitividad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Servicios</a:t>
            </a:r>
            <a:r>
              <a:rPr lang="en-US" sz="9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900" b="1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Inversiones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6363727" y="2877172"/>
            <a:ext cx="249365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Asuntos Sociales: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Migración y movilidad humana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Seguridad 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Participación Social y ciudadanía andina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Identidad andina y cultura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Propiedad intelectual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Áreas especiales: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Cooperación técnica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Estadística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Prevención de Desastres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9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Minería ilegal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113" y="2797323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996" y="2823640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0527" y="2809707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7">
            <a:alphaModFix/>
          </a:blip>
          <a:srcRect t="8116" b="8116"/>
          <a:stretch/>
        </p:blipFill>
        <p:spPr>
          <a:xfrm>
            <a:off x="6045625" y="1156349"/>
            <a:ext cx="2811755" cy="151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6700" y="154146"/>
            <a:ext cx="1079021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Google Shape;248;p6">
            <a:extLst>
              <a:ext uri="{FF2B5EF4-FFF2-40B4-BE49-F238E27FC236}">
                <a16:creationId xmlns:a16="http://schemas.microsoft.com/office/drawing/2014/main" id="{888D3326-8196-7E23-1C1F-52A8ABCD5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" y="714375"/>
            <a:ext cx="8739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s-PE" sz="2000" b="1" dirty="0">
                <a:solidFill>
                  <a:srgbClr val="003CA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HITOS DE LA COMUNIDAD ANDINA</a:t>
            </a:r>
            <a:endParaRPr lang="es-PE" altLang="es-PE" dirty="0"/>
          </a:p>
        </p:txBody>
      </p:sp>
      <p:pic>
        <p:nvPicPr>
          <p:cNvPr id="11" name="Google Shape;140;p6">
            <a:extLst>
              <a:ext uri="{FF2B5EF4-FFF2-40B4-BE49-F238E27FC236}">
                <a16:creationId xmlns:a16="http://schemas.microsoft.com/office/drawing/2014/main" id="{3A7983C8-969F-C38A-613E-A0C96E9DF2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6147" y="17538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E6AD529-E378-8011-CE95-FBCBE9AD5E0B}"/>
              </a:ext>
            </a:extLst>
          </p:cNvPr>
          <p:cNvSpPr txBox="1"/>
          <p:nvPr/>
        </p:nvSpPr>
        <p:spPr>
          <a:xfrm>
            <a:off x="8481785" y="217396"/>
            <a:ext cx="500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" name="Google Shape;155;p7"/>
          <p:cNvSpPr txBox="1"/>
          <p:nvPr/>
        </p:nvSpPr>
        <p:spPr>
          <a:xfrm>
            <a:off x="3142005" y="2924251"/>
            <a:ext cx="7596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56;p7"/>
          <p:cNvSpPr txBox="1"/>
          <p:nvPr/>
        </p:nvSpPr>
        <p:spPr>
          <a:xfrm>
            <a:off x="270735" y="2910479"/>
            <a:ext cx="15445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57;p7"/>
          <p:cNvSpPr txBox="1"/>
          <p:nvPr/>
        </p:nvSpPr>
        <p:spPr>
          <a:xfrm>
            <a:off x="5999506" y="2958679"/>
            <a:ext cx="7596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58;p7"/>
          <p:cNvPicPr preferRelativeResize="0"/>
          <p:nvPr/>
        </p:nvPicPr>
        <p:blipFill rotWithShape="1">
          <a:blip r:embed="rId4">
            <a:alphaModFix/>
          </a:blip>
          <a:srcRect l="7919" r="7919"/>
          <a:stretch/>
        </p:blipFill>
        <p:spPr>
          <a:xfrm>
            <a:off x="661527" y="1217589"/>
            <a:ext cx="2117888" cy="167604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9;p7"/>
          <p:cNvSpPr/>
          <p:nvPr/>
        </p:nvSpPr>
        <p:spPr>
          <a:xfrm>
            <a:off x="432161" y="3515847"/>
            <a:ext cx="2633255" cy="130302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1;p7"/>
          <p:cNvSpPr txBox="1"/>
          <p:nvPr/>
        </p:nvSpPr>
        <p:spPr>
          <a:xfrm>
            <a:off x="754276" y="3092499"/>
            <a:ext cx="23111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ZONA DE LIBRE COMERCIO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63;p7"/>
          <p:cNvSpPr txBox="1"/>
          <p:nvPr/>
        </p:nvSpPr>
        <p:spPr>
          <a:xfrm>
            <a:off x="498881" y="3642699"/>
            <a:ext cx="24998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1993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100% 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andinos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circulan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pagar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aranceles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66;p7"/>
          <p:cNvSpPr/>
          <p:nvPr/>
        </p:nvSpPr>
        <p:spPr>
          <a:xfrm>
            <a:off x="3249359" y="3515846"/>
            <a:ext cx="2633255" cy="1303021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67;p7"/>
          <p:cNvSpPr/>
          <p:nvPr/>
        </p:nvSpPr>
        <p:spPr>
          <a:xfrm>
            <a:off x="6047520" y="3515846"/>
            <a:ext cx="2633255" cy="132340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0;p7"/>
          <p:cNvSpPr txBox="1"/>
          <p:nvPr/>
        </p:nvSpPr>
        <p:spPr>
          <a:xfrm>
            <a:off x="3604814" y="3084747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ORDENAMIENTO JURÍDICO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71;p7"/>
          <p:cNvSpPr txBox="1"/>
          <p:nvPr/>
        </p:nvSpPr>
        <p:spPr>
          <a:xfrm>
            <a:off x="6472091" y="3106438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DERECHOS CIUDADANOS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172;p7"/>
          <p:cNvPicPr preferRelativeResize="0"/>
          <p:nvPr/>
        </p:nvPicPr>
        <p:blipFill rotWithShape="1">
          <a:blip r:embed="rId5">
            <a:alphaModFix/>
          </a:blip>
          <a:srcRect l="11227" r="11235"/>
          <a:stretch/>
        </p:blipFill>
        <p:spPr>
          <a:xfrm>
            <a:off x="3523252" y="1217589"/>
            <a:ext cx="2032213" cy="175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73;p7" descr="Imagen que contiene interior, firmar, computadora, tabla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9304" y="1217550"/>
            <a:ext cx="2032214" cy="175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68;p7"/>
          <p:cNvSpPr txBox="1"/>
          <p:nvPr/>
        </p:nvSpPr>
        <p:spPr>
          <a:xfrm>
            <a:off x="3264753" y="3559055"/>
            <a:ext cx="2652300" cy="146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1" dirty="0">
                <a:solidFill>
                  <a:schemeClr val="lt1"/>
                </a:solidFill>
              </a:rPr>
              <a:t>903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Decisiones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Consejo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 de la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Comisión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2 298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Resoluciones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de la 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Secretaría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General.</a:t>
            </a:r>
            <a:endParaRPr dirty="0"/>
          </a:p>
          <a:p>
            <a:pPr marL="171450" marR="0" lvl="0" indent="-95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*Data al  19 de </a:t>
            </a:r>
            <a:r>
              <a:rPr lang="en-US" sz="900" i="1" dirty="0" err="1">
                <a:solidFill>
                  <a:schemeClr val="lt1"/>
                </a:solidFill>
              </a:rPr>
              <a:t>octubre</a:t>
            </a: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202</a:t>
            </a:r>
            <a:r>
              <a:rPr lang="en-US" sz="900" i="1" dirty="0">
                <a:solidFill>
                  <a:schemeClr val="lt1"/>
                </a:solidFill>
              </a:rPr>
              <a:t>2</a:t>
            </a:r>
            <a:endParaRPr sz="9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69;p7"/>
          <p:cNvSpPr/>
          <p:nvPr/>
        </p:nvSpPr>
        <p:spPr>
          <a:xfrm>
            <a:off x="6047520" y="3495214"/>
            <a:ext cx="2597599" cy="15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Viajar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sin visa o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pasaporte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Estatuto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Migratorio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Andino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Residencia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Temporal y Permanente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▪"/>
            </a:pP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Tarjeta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Andina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Migración</a:t>
            </a: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Electrónica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4"/>
          <p:cNvSpPr txBox="1"/>
          <p:nvPr/>
        </p:nvSpPr>
        <p:spPr>
          <a:xfrm>
            <a:off x="3344801" y="3063818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4"/>
          <p:cNvSpPr/>
          <p:nvPr/>
        </p:nvSpPr>
        <p:spPr>
          <a:xfrm>
            <a:off x="256771" y="3663511"/>
            <a:ext cx="2792304" cy="1307309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44"/>
          <p:cNvSpPr txBox="1"/>
          <p:nvPr/>
        </p:nvSpPr>
        <p:spPr>
          <a:xfrm>
            <a:off x="132625" y="3063818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4"/>
          <p:cNvSpPr txBox="1"/>
          <p:nvPr/>
        </p:nvSpPr>
        <p:spPr>
          <a:xfrm>
            <a:off x="562687" y="3138852"/>
            <a:ext cx="267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ELIMINACIÓN DE CARGOS DE ROAMING INTERNACIONAL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4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4"/>
          <p:cNvSpPr txBox="1"/>
          <p:nvPr/>
        </p:nvSpPr>
        <p:spPr>
          <a:xfrm>
            <a:off x="202627" y="3741937"/>
            <a:ext cx="28719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dirty="0" err="1">
                <a:solidFill>
                  <a:srgbClr val="FFFFFF"/>
                </a:solidFill>
              </a:rPr>
              <a:t>Desde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el</a:t>
            </a:r>
            <a:r>
              <a:rPr lang="en-US" sz="1000" dirty="0">
                <a:solidFill>
                  <a:srgbClr val="FFFFFF"/>
                </a:solidFill>
              </a:rPr>
              <a:t> 01 de enero 2022, las </a:t>
            </a:r>
            <a:r>
              <a:rPr lang="en-US" sz="1000" dirty="0" err="1">
                <a:solidFill>
                  <a:srgbClr val="FFFFFF"/>
                </a:solidFill>
              </a:rPr>
              <a:t>llamadas</a:t>
            </a:r>
            <a:r>
              <a:rPr lang="en-US" sz="1000" dirty="0">
                <a:solidFill>
                  <a:srgbClr val="FFFFFF"/>
                </a:solidFill>
              </a:rPr>
              <a:t> entre </a:t>
            </a:r>
            <a:r>
              <a:rPr lang="en-US" sz="1000" dirty="0" err="1">
                <a:solidFill>
                  <a:srgbClr val="FFFFFF"/>
                </a:solidFill>
              </a:rPr>
              <a:t>los</a:t>
            </a:r>
            <a:r>
              <a:rPr lang="en-US" sz="1000" dirty="0">
                <a:solidFill>
                  <a:srgbClr val="FFFFFF"/>
                </a:solidFill>
              </a:rPr>
              <a:t> cuatro </a:t>
            </a:r>
            <a:r>
              <a:rPr lang="en-US" sz="1000" dirty="0" err="1">
                <a:solidFill>
                  <a:srgbClr val="FFFFFF"/>
                </a:solidFill>
              </a:rPr>
              <a:t>países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tienen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costo</a:t>
            </a:r>
            <a:r>
              <a:rPr lang="en-US" sz="1000" dirty="0">
                <a:solidFill>
                  <a:srgbClr val="FFFFFF"/>
                </a:solidFill>
              </a:rPr>
              <a:t> local.</a:t>
            </a:r>
          </a:p>
          <a:p>
            <a:pPr marL="228600" indent="-228600" algn="just"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dirty="0">
                <a:solidFill>
                  <a:srgbClr val="FFFFFF"/>
                </a:solidFill>
              </a:rPr>
              <a:t>Se </a:t>
            </a:r>
            <a:r>
              <a:rPr lang="en-US" sz="1000" dirty="0" err="1">
                <a:solidFill>
                  <a:srgbClr val="FFFFFF"/>
                </a:solidFill>
              </a:rPr>
              <a:t>actualizó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norma</a:t>
            </a:r>
            <a:r>
              <a:rPr lang="en-US" sz="1000" dirty="0">
                <a:solidFill>
                  <a:srgbClr val="FFFFFF"/>
                </a:solidFill>
              </a:rPr>
              <a:t> para la </a:t>
            </a:r>
            <a:r>
              <a:rPr lang="en-US" sz="1000" dirty="0" err="1">
                <a:solidFill>
                  <a:srgbClr val="FFFFFF"/>
                </a:solidFill>
              </a:rPr>
              <a:t>protección</a:t>
            </a:r>
            <a:r>
              <a:rPr lang="en-US" sz="1000" dirty="0">
                <a:solidFill>
                  <a:srgbClr val="FFFFFF"/>
                </a:solidFill>
              </a:rPr>
              <a:t> de </a:t>
            </a:r>
            <a:r>
              <a:rPr lang="en-US" sz="1000" dirty="0" err="1">
                <a:solidFill>
                  <a:srgbClr val="FFFFFF"/>
                </a:solidFill>
              </a:rPr>
              <a:t>usuarios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en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r>
              <a:rPr lang="en-US" sz="1000" dirty="0" err="1">
                <a:solidFill>
                  <a:srgbClr val="FFFFFF"/>
                </a:solidFill>
              </a:rPr>
              <a:t>materia</a:t>
            </a:r>
            <a:r>
              <a:rPr lang="en-US" sz="1000" dirty="0">
                <a:solidFill>
                  <a:srgbClr val="FFFFFF"/>
                </a:solidFill>
              </a:rPr>
              <a:t> de </a:t>
            </a:r>
            <a:r>
              <a:rPr lang="en-US" sz="1000" dirty="0" err="1">
                <a:solidFill>
                  <a:srgbClr val="FFFFFF"/>
                </a:solidFill>
              </a:rPr>
              <a:t>telecomunicaciones</a:t>
            </a:r>
          </a:p>
        </p:txBody>
      </p:sp>
      <p:pic>
        <p:nvPicPr>
          <p:cNvPr id="185" name="Google Shape;18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771" y="192590"/>
            <a:ext cx="1079021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4"/>
          <p:cNvSpPr txBox="1"/>
          <p:nvPr/>
        </p:nvSpPr>
        <p:spPr>
          <a:xfrm>
            <a:off x="202627" y="422066"/>
            <a:ext cx="87397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HITOS DE LA COMUNIDAD ANDINA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4"/>
          <p:cNvSpPr/>
          <p:nvPr/>
        </p:nvSpPr>
        <p:spPr>
          <a:xfrm>
            <a:off x="3306922" y="3675511"/>
            <a:ext cx="2708671" cy="129531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4"/>
          <p:cNvSpPr txBox="1"/>
          <p:nvPr/>
        </p:nvSpPr>
        <p:spPr>
          <a:xfrm>
            <a:off x="3306922" y="3741937"/>
            <a:ext cx="271348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Aprobada en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diciembre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2020. Primer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instrumento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multilateral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frente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cambio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climático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 para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proteger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nuestra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biodiversidad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Plataforma Tecnológica Ambiental Andina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próxima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00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implementarse</a:t>
            </a:r>
            <a:r>
              <a:rPr lang="en-US" sz="1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89" name="Google Shape;189;p44"/>
          <p:cNvSpPr txBox="1"/>
          <p:nvPr/>
        </p:nvSpPr>
        <p:spPr>
          <a:xfrm>
            <a:off x="3632697" y="3138852"/>
            <a:ext cx="22478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CARTA AMBIENTAL ANDINA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44"/>
          <p:cNvPicPr preferRelativeResize="0"/>
          <p:nvPr/>
        </p:nvPicPr>
        <p:blipFill rotWithShape="1">
          <a:blip r:embed="rId5">
            <a:alphaModFix/>
          </a:blip>
          <a:srcRect l="17227" r="17220"/>
          <a:stretch/>
        </p:blipFill>
        <p:spPr>
          <a:xfrm>
            <a:off x="619119" y="1154381"/>
            <a:ext cx="2125169" cy="182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4"/>
          <p:cNvPicPr preferRelativeResize="0"/>
          <p:nvPr/>
        </p:nvPicPr>
        <p:blipFill rotWithShape="1">
          <a:blip r:embed="rId6">
            <a:alphaModFix/>
          </a:blip>
          <a:srcRect t="-375"/>
          <a:stretch/>
        </p:blipFill>
        <p:spPr>
          <a:xfrm>
            <a:off x="3469339" y="1153996"/>
            <a:ext cx="1163425" cy="8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8221" y="1153997"/>
            <a:ext cx="1158789" cy="84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4"/>
          <p:cNvPicPr preferRelativeResize="0"/>
          <p:nvPr/>
        </p:nvPicPr>
        <p:blipFill rotWithShape="1">
          <a:blip r:embed="rId8">
            <a:alphaModFix/>
          </a:blip>
          <a:srcRect b="-424"/>
          <a:stretch/>
        </p:blipFill>
        <p:spPr>
          <a:xfrm>
            <a:off x="3469339" y="2034269"/>
            <a:ext cx="1163425" cy="10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78221" y="2035183"/>
            <a:ext cx="1158789" cy="102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7;g127a22bb5c6_0_56">
            <a:extLst>
              <a:ext uri="{FF2B5EF4-FFF2-40B4-BE49-F238E27FC236}">
                <a16:creationId xmlns:a16="http://schemas.microsoft.com/office/drawing/2014/main" id="{834D1C34-909C-611D-097E-B30EB38F05A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r="17268"/>
          <a:stretch/>
        </p:blipFill>
        <p:spPr bwMode="auto">
          <a:xfrm>
            <a:off x="6297931" y="1194213"/>
            <a:ext cx="2103120" cy="183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78;p44"/>
          <p:cNvSpPr txBox="1"/>
          <p:nvPr/>
        </p:nvSpPr>
        <p:spPr>
          <a:xfrm>
            <a:off x="6038964" y="3016605"/>
            <a:ext cx="1843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88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300"/>
              <a:buFont typeface="Noto Sans Symbols"/>
              <a:buChar char="✔"/>
            </a:pPr>
            <a:r>
              <a:rPr lang="en-US" sz="36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87;p44"/>
          <p:cNvSpPr/>
          <p:nvPr/>
        </p:nvSpPr>
        <p:spPr>
          <a:xfrm>
            <a:off x="6140496" y="3679038"/>
            <a:ext cx="2708671" cy="1295310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89;p44"/>
          <p:cNvSpPr txBox="1"/>
          <p:nvPr/>
        </p:nvSpPr>
        <p:spPr>
          <a:xfrm>
            <a:off x="6392056" y="3263280"/>
            <a:ext cx="22478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200"/>
            </a:pPr>
            <a:r>
              <a:rPr lang="en-US" sz="1200" b="1" dirty="0">
                <a:solidFill>
                  <a:srgbClr val="00B0F0"/>
                </a:solidFill>
              </a:rPr>
              <a:t>AGENDA DIGITAL ANDINA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88;p44"/>
          <p:cNvSpPr txBox="1"/>
          <p:nvPr/>
        </p:nvSpPr>
        <p:spPr>
          <a:xfrm>
            <a:off x="6117125" y="3675511"/>
            <a:ext cx="271348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lt1"/>
              </a:buClr>
              <a:buSzPts val="1200"/>
            </a:pPr>
            <a:r>
              <a:rPr lang="es-PE" sz="1000" b="1" dirty="0">
                <a:solidFill>
                  <a:schemeClr val="lt1"/>
                </a:solidFill>
              </a:rPr>
              <a:t>EJES DE LA ADA:</a:t>
            </a:r>
          </a:p>
          <a:p>
            <a:pPr lvl="0" algn="just">
              <a:buClr>
                <a:schemeClr val="lt1"/>
              </a:buClr>
              <a:buSzPts val="1200"/>
            </a:pPr>
            <a:endParaRPr lang="es-PE" sz="1000" b="1" dirty="0">
              <a:solidFill>
                <a:schemeClr val="lt1"/>
              </a:solidFill>
            </a:endParaRP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1- Gobierno Digital y Transformación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2- Infraestructura y Conectividad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3- Talento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4- Economía Digital</a:t>
            </a:r>
          </a:p>
          <a:p>
            <a:pPr lvl="0" algn="just">
              <a:buClr>
                <a:schemeClr val="lt1"/>
              </a:buClr>
              <a:buSzPts val="1200"/>
            </a:pPr>
            <a:r>
              <a:rPr lang="es-PE" sz="1000" dirty="0">
                <a:solidFill>
                  <a:schemeClr val="lt1"/>
                </a:solidFill>
              </a:rPr>
              <a:t>5- Nuevas tecnologías para el desarrollo sostenible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2"/>
          <p:cNvPicPr preferRelativeResize="0"/>
          <p:nvPr/>
        </p:nvPicPr>
        <p:blipFill rotWithShape="1">
          <a:blip r:embed="rId3">
            <a:alphaModFix/>
          </a:blip>
          <a:srcRect l="2660" r="2669"/>
          <a:stretch/>
        </p:blipFill>
        <p:spPr>
          <a:xfrm>
            <a:off x="100778" y="762420"/>
            <a:ext cx="4644844" cy="411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3939" y="9854"/>
            <a:ext cx="591922" cy="61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712655" y="15414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2"/>
          <p:cNvSpPr txBox="1"/>
          <p:nvPr/>
        </p:nvSpPr>
        <p:spPr>
          <a:xfrm>
            <a:off x="4920444" y="1231233"/>
            <a:ext cx="4015417" cy="365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90000"/>
              </a:lnSpc>
              <a:buClr>
                <a:srgbClr val="00B0F0"/>
              </a:buClr>
              <a:buSzPts val="1400"/>
            </a:pPr>
            <a:r>
              <a:rPr lang="en-US" sz="1200" b="1" dirty="0">
                <a:solidFill>
                  <a:srgbClr val="00B0F0"/>
                </a:solidFill>
              </a:rPr>
              <a:t>67 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Decisiones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aprobadas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por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los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Países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Miembros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SzPts val="1400"/>
            </a:pPr>
            <a:r>
              <a:rPr lang="en-US" sz="1200" b="1" dirty="0">
                <a:solidFill>
                  <a:srgbClr val="00B0F0"/>
                </a:solidFill>
              </a:rPr>
              <a:t>254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Resoluciones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emitidas</a:t>
            </a:r>
            <a:r>
              <a:rPr lang="en-US" sz="1200" dirty="0">
                <a:solidFill>
                  <a:srgbClr val="003CA6"/>
                </a:solidFill>
              </a:rPr>
              <a:t> </a:t>
            </a:r>
            <a:r>
              <a:rPr lang="en-US" sz="1200" dirty="0" err="1">
                <a:solidFill>
                  <a:srgbClr val="003CA6"/>
                </a:solidFill>
              </a:rPr>
              <a:t>por</a:t>
            </a:r>
            <a:r>
              <a:rPr lang="en-US" sz="1200" dirty="0">
                <a:solidFill>
                  <a:srgbClr val="003CA6"/>
                </a:solidFill>
              </a:rPr>
              <a:t> la SGCAN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200" dirty="0">
                <a:solidFill>
                  <a:srgbClr val="003CA6"/>
                </a:solidFill>
              </a:rPr>
              <a:t> 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SzPts val="1400"/>
            </a:pPr>
            <a:r>
              <a:rPr lang="en-US" sz="1200" b="1" dirty="0">
                <a:solidFill>
                  <a:srgbClr val="00B0F0"/>
                </a:solidFill>
              </a:rPr>
              <a:t>25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Convenios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suscritos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>
                <a:solidFill>
                  <a:srgbClr val="003CA6"/>
                </a:solidFill>
              </a:rPr>
              <a:t>(SIECA, OISS, OIRSA, UDUAL, CVP Cono Sur, Instituto Universitario Europeo, Instituto de </a:t>
            </a:r>
            <a:r>
              <a:rPr lang="en-US" sz="900" dirty="0" err="1">
                <a:solidFill>
                  <a:srgbClr val="003CA6"/>
                </a:solidFill>
              </a:rPr>
              <a:t>Formación</a:t>
            </a:r>
            <a:r>
              <a:rPr lang="en-US" sz="900" dirty="0">
                <a:solidFill>
                  <a:srgbClr val="003CA6"/>
                </a:solidFill>
              </a:rPr>
              <a:t> y </a:t>
            </a:r>
            <a:r>
              <a:rPr lang="en-US" sz="900" dirty="0" err="1">
                <a:solidFill>
                  <a:srgbClr val="003CA6"/>
                </a:solidFill>
              </a:rPr>
              <a:t>Cooperación</a:t>
            </a:r>
            <a:r>
              <a:rPr lang="en-US" sz="900" dirty="0">
                <a:solidFill>
                  <a:srgbClr val="003CA6"/>
                </a:solidFill>
              </a:rPr>
              <a:t> Técnica de OMC, Bill &amp; Melinda Gates Foundation, Federation Handicap International, APC, Huawei, </a:t>
            </a:r>
            <a:r>
              <a:rPr lang="en-US" sz="900" dirty="0" err="1">
                <a:solidFill>
                  <a:srgbClr val="003CA6"/>
                </a:solidFill>
              </a:rPr>
              <a:t>Helvetas</a:t>
            </a:r>
            <a:r>
              <a:rPr lang="en-US" sz="900" dirty="0">
                <a:solidFill>
                  <a:srgbClr val="003CA6"/>
                </a:solidFill>
              </a:rPr>
              <a:t>, </a:t>
            </a:r>
            <a:r>
              <a:rPr lang="en-US" sz="900" dirty="0" err="1">
                <a:solidFill>
                  <a:srgbClr val="003CA6"/>
                </a:solidFill>
              </a:rPr>
              <a:t>MinTIC</a:t>
            </a:r>
            <a:r>
              <a:rPr lang="en-US" sz="900" dirty="0">
                <a:solidFill>
                  <a:srgbClr val="003CA6"/>
                </a:solidFill>
              </a:rPr>
              <a:t>, UNITAR, Comisión </a:t>
            </a:r>
            <a:r>
              <a:rPr lang="en-US" sz="900" dirty="0" err="1">
                <a:solidFill>
                  <a:srgbClr val="003CA6"/>
                </a:solidFill>
              </a:rPr>
              <a:t>Económica</a:t>
            </a:r>
            <a:r>
              <a:rPr lang="en-US" sz="900" dirty="0">
                <a:solidFill>
                  <a:srgbClr val="003CA6"/>
                </a:solidFill>
              </a:rPr>
              <a:t> </a:t>
            </a:r>
            <a:r>
              <a:rPr lang="en-US" sz="900" dirty="0" err="1">
                <a:solidFill>
                  <a:srgbClr val="003CA6"/>
                </a:solidFill>
              </a:rPr>
              <a:t>Euroasiática</a:t>
            </a:r>
            <a:r>
              <a:rPr lang="en-US" sz="900" dirty="0">
                <a:solidFill>
                  <a:srgbClr val="003CA6"/>
                </a:solidFill>
              </a:rPr>
              <a:t>, CAF,OPS, Canadian Food Inspection Agency, UASB Ecuador y Bolivia, Univ. San Isidro). </a:t>
            </a:r>
            <a:endParaRPr lang="en-US" sz="900"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rgbClr val="00B0F0"/>
                </a:solidFill>
              </a:rPr>
              <a:t>4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Reuniones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del Consejo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Presidencial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Andino</a:t>
            </a:r>
            <a:r>
              <a:rPr lang="en-US" sz="1200" dirty="0">
                <a:solidFill>
                  <a:srgbClr val="003CA6"/>
                </a:solidFill>
              </a:rPr>
              <a:t>    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(26/05/2019, 08/07/2020, 17/07/2021, 29/08/2022).</a:t>
            </a:r>
            <a:r>
              <a:rPr lang="en-US" sz="900" dirty="0">
                <a:solidFill>
                  <a:srgbClr val="003CA6"/>
                </a:solidFill>
              </a:rPr>
              <a:t> 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Reactivación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del Sistema Andino de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después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19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años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(4/10/2019, 25/03/2021, 27/05/2022)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Reactivación y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fortalecimiento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de las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relaciones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con UASB, TJCAN y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Parlamento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Andino.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Fortalecimiento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regionalismo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Propuesta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convergencia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organismos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i="0" u="none" strike="noStrike" cap="none" dirty="0" err="1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1200" b="0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de América Latina.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Acercamiento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de la CAN al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ciudadano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andino</a:t>
            </a:r>
            <a:r>
              <a:rPr lang="en-US" sz="12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003C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2"/>
          <p:cNvSpPr txBox="1"/>
          <p:nvPr/>
        </p:nvSpPr>
        <p:spPr>
          <a:xfrm>
            <a:off x="4831217" y="762420"/>
            <a:ext cx="410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A6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2000" b="1" dirty="0">
                <a:solidFill>
                  <a:srgbClr val="003CA6"/>
                </a:solidFill>
              </a:rPr>
              <a:t>44</a:t>
            </a:r>
            <a:r>
              <a:rPr lang="en-US" sz="2000" b="1" i="0" u="none" strike="noStrike" cap="none" dirty="0">
                <a:solidFill>
                  <a:srgbClr val="003CA6"/>
                </a:solidFill>
                <a:latin typeface="Arial"/>
                <a:ea typeface="Arial"/>
                <a:cs typeface="Arial"/>
                <a:sym typeface="Arial"/>
              </a:rPr>
              <a:t> MESES DE GESTIÓN: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2"/>
          <p:cNvSpPr/>
          <p:nvPr/>
        </p:nvSpPr>
        <p:spPr>
          <a:xfrm>
            <a:off x="100778" y="4891163"/>
            <a:ext cx="8922451" cy="207369"/>
          </a:xfrm>
          <a:prstGeom prst="rect">
            <a:avLst/>
          </a:prstGeom>
          <a:solidFill>
            <a:srgbClr val="003C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" y="154146"/>
            <a:ext cx="1079021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1023</Words>
  <Application>Microsoft Office PowerPoint</Application>
  <PresentationFormat>Presentación en pantalla (16:9)</PresentationFormat>
  <Paragraphs>168</Paragraphs>
  <Slides>13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Noto Sans Symbols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Bettina Milagros Mendoza Salinas</cp:lastModifiedBy>
  <cp:revision>116</cp:revision>
  <dcterms:created xsi:type="dcterms:W3CDTF">2020-01-08T14:48:07Z</dcterms:created>
  <dcterms:modified xsi:type="dcterms:W3CDTF">2022-10-19T03:10:36Z</dcterms:modified>
</cp:coreProperties>
</file>